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3"/>
    <p:sldMasterId id="2147483672" r:id="rId4"/>
  </p:sldMasterIdLst>
  <p:notesMasterIdLst>
    <p:notesMasterId r:id="rId35"/>
  </p:notesMasterIdLst>
  <p:sldIdLst>
    <p:sldId id="307" r:id="rId5"/>
    <p:sldId id="309" r:id="rId6"/>
    <p:sldId id="310" r:id="rId7"/>
    <p:sldId id="306" r:id="rId8"/>
    <p:sldId id="304" r:id="rId9"/>
    <p:sldId id="294" r:id="rId10"/>
    <p:sldId id="287" r:id="rId11"/>
    <p:sldId id="298" r:id="rId12"/>
    <p:sldId id="292" r:id="rId13"/>
    <p:sldId id="293" r:id="rId14"/>
    <p:sldId id="305" r:id="rId15"/>
    <p:sldId id="297" r:id="rId16"/>
    <p:sldId id="303" r:id="rId17"/>
    <p:sldId id="283" r:id="rId18"/>
    <p:sldId id="281" r:id="rId19"/>
    <p:sldId id="279" r:id="rId20"/>
    <p:sldId id="295" r:id="rId21"/>
    <p:sldId id="285" r:id="rId22"/>
    <p:sldId id="275" r:id="rId23"/>
    <p:sldId id="278" r:id="rId24"/>
    <p:sldId id="291" r:id="rId25"/>
    <p:sldId id="290" r:id="rId26"/>
    <p:sldId id="300" r:id="rId27"/>
    <p:sldId id="299" r:id="rId28"/>
    <p:sldId id="274" r:id="rId29"/>
    <p:sldId id="264" r:id="rId30"/>
    <p:sldId id="302" r:id="rId31"/>
    <p:sldId id="288" r:id="rId32"/>
    <p:sldId id="282" r:id="rId33"/>
    <p:sldId id="301" r:id="rId34"/>
  </p:sldIdLst>
  <p:sldSz cx="49377600" cy="32918400"/>
  <p:notesSz cx="6858000" cy="9144000"/>
  <p:embeddedFontLst>
    <p:embeddedFont>
      <p:font typeface="Arial Black" panose="020B0A04020102020204" pitchFamily="34" charset="0"/>
      <p:bold r:id="rId36"/>
    </p:embeddedFont>
    <p:embeddedFont>
      <p:font typeface="Lato" panose="020F0502020204030203" pitchFamily="34" charset="0"/>
      <p:regular r:id="rId37"/>
      <p:bold r:id="rId38"/>
      <p:italic r:id="rId39"/>
      <p:boldItalic r:id="rId40"/>
    </p:embeddedFont>
    <p:embeddedFont>
      <p:font typeface="Lato Black" panose="020F0502020204030203" pitchFamily="34" charset="0"/>
      <p:bold r:id="rId41"/>
      <p:boldItalic r:id="rId42"/>
    </p:embeddedFont>
    <p:embeddedFont>
      <p:font typeface="Lato Hairline" panose="020F0202020204030203" charset="0"/>
      <p:regular r:id="rId43"/>
      <p:italic r:id="rId44"/>
    </p:embeddedFont>
    <p:embeddedFont>
      <p:font typeface="Lato Semibold" panose="020F0502020204030203" pitchFamily="34" charset="0"/>
      <p:bold r:id="rId45"/>
      <p:boldItalic r:id="rId46"/>
    </p:embeddedFont>
    <p:embeddedFont>
      <p:font typeface="Lato Thin" panose="020F0502020204030203" pitchFamily="34" charset="0"/>
      <p:regular r:id="rId47"/>
      <p:italic r:id="rId48"/>
    </p:embeddedFont>
    <p:embeddedFont>
      <p:font typeface="MillerBanner Black" panose="02000504090000020003" charset="0"/>
      <p:bold r:id="rId49"/>
    </p:embeddedFont>
    <p:embeddedFont>
      <p:font typeface="Rift Soft Light" panose="00000400000000000000" charset="0"/>
      <p:regular r:id="rId50"/>
    </p:embeddedFont>
    <p:embeddedFont>
      <p:font typeface="Segoe UI" panose="020B0502040204020203" pitchFamily="34" charset="0"/>
      <p:regular r:id="rId51"/>
      <p:bold r:id="rId52"/>
      <p:italic r:id="rId53"/>
      <p:boldItalic r:id="rId54"/>
    </p:embeddedFont>
    <p:embeddedFont>
      <p:font typeface="Segoe UI Black" panose="020B0A02040204020203" pitchFamily="34" charset="0"/>
      <p:bold r:id="rId55"/>
      <p:boldItalic r:id="rId56"/>
    </p:embeddedFont>
    <p:embeddedFont>
      <p:font typeface="Segoe UI Light" panose="020B0502040204020203" pitchFamily="34" charset="0"/>
      <p:regular r:id="rId57"/>
      <p:italic r:id="rId58"/>
    </p:embeddedFont>
    <p:embeddedFont>
      <p:font typeface="Segoe UI Semibold" panose="020B0702040204020203" pitchFamily="34" charset="0"/>
      <p:bold r:id="rId59"/>
      <p:boldItalic r:id="rId60"/>
    </p:embeddedFont>
    <p:embeddedFont>
      <p:font typeface="Titular" panose="020B0604020202020204" charset="0"/>
      <p:regular r:id="rId6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52" userDrawn="1">
          <p15:clr>
            <a:srgbClr val="A4A3A4"/>
          </p15:clr>
        </p15:guide>
        <p15:guide id="3" pos="2712" userDrawn="1">
          <p15:clr>
            <a:srgbClr val="A4A3A4"/>
          </p15:clr>
        </p15:guide>
        <p15:guide id="6" orient="horz" pos="1104" userDrawn="1">
          <p15:clr>
            <a:srgbClr val="A4A3A4"/>
          </p15:clr>
        </p15:guide>
        <p15:guide id="7" pos="5304" userDrawn="1">
          <p15:clr>
            <a:srgbClr val="A4A3A4"/>
          </p15:clr>
        </p15:guide>
        <p15:guide id="8" pos="10536" userDrawn="1">
          <p15:clr>
            <a:srgbClr val="5ACBF0"/>
          </p15:clr>
        </p15:guide>
        <p15:guide id="9" pos="7896" userDrawn="1">
          <p15:clr>
            <a:srgbClr val="A4A3A4"/>
          </p15:clr>
        </p15:guide>
        <p15:guide id="10" pos="13104" userDrawn="1">
          <p15:clr>
            <a:srgbClr val="A4A3A4"/>
          </p15:clr>
        </p15:guide>
        <p15:guide id="11" pos="18168" userDrawn="1">
          <p15:clr>
            <a:srgbClr val="A4A3A4"/>
          </p15:clr>
        </p15:guide>
        <p15:guide id="12" pos="20836" userDrawn="1">
          <p15:clr>
            <a:srgbClr val="A4A3A4"/>
          </p15:clr>
        </p15:guide>
        <p15:guide id="13" pos="23328" userDrawn="1">
          <p15:clr>
            <a:srgbClr val="A4A3A4"/>
          </p15:clr>
        </p15:guide>
        <p15:guide id="14" pos="25944" userDrawn="1">
          <p15:clr>
            <a:srgbClr val="A4A3A4"/>
          </p15:clr>
        </p15:guide>
        <p15:guide id="15" pos="28440" userDrawn="1">
          <p15:clr>
            <a:srgbClr val="A4A3A4"/>
          </p15:clr>
        </p15:guide>
        <p15:guide id="16" orient="horz" pos="200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6B6B6B"/>
    <a:srgbClr val="0D0D0D"/>
    <a:srgbClr val="31092D"/>
    <a:srgbClr val="E1F1F4"/>
    <a:srgbClr val="8DC63F"/>
    <a:srgbClr val="FBE2A3"/>
    <a:srgbClr val="ED1C24"/>
    <a:srgbClr val="2E2E2E"/>
    <a:srgbClr val="1953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01C0-F5AF-44AD-ABD2-4B6E54CC2D2E}" v="30" dt="2025-04-09T14:54:35.0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0319" autoAdjust="0"/>
  </p:normalViewPr>
  <p:slideViewPr>
    <p:cSldViewPr snapToGrid="0" showGuides="1">
      <p:cViewPr varScale="1">
        <p:scale>
          <a:sx n="22" d="100"/>
          <a:sy n="22" d="100"/>
        </p:scale>
        <p:origin x="1062" y="132"/>
      </p:cViewPr>
      <p:guideLst>
        <p:guide pos="15552"/>
        <p:guide pos="2712"/>
        <p:guide orient="horz" pos="1104"/>
        <p:guide pos="5304"/>
        <p:guide pos="10536"/>
        <p:guide pos="7896"/>
        <p:guide pos="13104"/>
        <p:guide pos="18168"/>
        <p:guide pos="20836"/>
        <p:guide pos="23328"/>
        <p:guide pos="25944"/>
        <p:guide pos="28440"/>
        <p:guide orient="horz" pos="20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2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6.fntdata"/><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att, Jacob E CDT 2025" userId="8b9d417a-8c46-4136-87d3-9b6e2d7ca5cb" providerId="ADAL" clId="{85DB01C0-F5AF-44AD-ABD2-4B6E54CC2D2E}"/>
    <pc:docChg chg="undo custSel delSld modSld sldOrd">
      <pc:chgData name="Hyatt, Jacob E CDT 2025" userId="8b9d417a-8c46-4136-87d3-9b6e2d7ca5cb" providerId="ADAL" clId="{85DB01C0-F5AF-44AD-ABD2-4B6E54CC2D2E}" dt="2025-04-14T12:45:28.102" v="465" actId="14100"/>
      <pc:docMkLst>
        <pc:docMk/>
      </pc:docMkLst>
      <pc:sldChg chg="del">
        <pc:chgData name="Hyatt, Jacob E CDT 2025" userId="8b9d417a-8c46-4136-87d3-9b6e2d7ca5cb" providerId="ADAL" clId="{85DB01C0-F5AF-44AD-ABD2-4B6E54CC2D2E}" dt="2025-04-09T14:04:35.519" v="0" actId="47"/>
        <pc:sldMkLst>
          <pc:docMk/>
          <pc:sldMk cId="2674961354" sldId="272"/>
        </pc:sldMkLst>
      </pc:sldChg>
      <pc:sldChg chg="modSp mod">
        <pc:chgData name="Hyatt, Jacob E CDT 2025" userId="8b9d417a-8c46-4136-87d3-9b6e2d7ca5cb" providerId="ADAL" clId="{85DB01C0-F5AF-44AD-ABD2-4B6E54CC2D2E}" dt="2025-04-14T12:45:28.102" v="465" actId="14100"/>
        <pc:sldMkLst>
          <pc:docMk/>
          <pc:sldMk cId="3338587597" sldId="306"/>
        </pc:sldMkLst>
        <pc:spChg chg="mod">
          <ac:chgData name="Hyatt, Jacob E CDT 2025" userId="8b9d417a-8c46-4136-87d3-9b6e2d7ca5cb" providerId="ADAL" clId="{85DB01C0-F5AF-44AD-ABD2-4B6E54CC2D2E}" dt="2025-04-14T12:45:28.102" v="465" actId="14100"/>
          <ac:spMkLst>
            <pc:docMk/>
            <pc:sldMk cId="3338587597" sldId="306"/>
            <ac:spMk id="5" creationId="{DDC4359A-7BBB-495A-96DE-65574C0C88E6}"/>
          </ac:spMkLst>
        </pc:spChg>
      </pc:sldChg>
      <pc:sldChg chg="addSp delSp modSp mod ord">
        <pc:chgData name="Hyatt, Jacob E CDT 2025" userId="8b9d417a-8c46-4136-87d3-9b6e2d7ca5cb" providerId="ADAL" clId="{85DB01C0-F5AF-44AD-ABD2-4B6E54CC2D2E}" dt="2025-04-09T14:57:12.347" v="457" actId="207"/>
        <pc:sldMkLst>
          <pc:docMk/>
          <pc:sldMk cId="1015390148" sldId="307"/>
        </pc:sldMkLst>
        <pc:spChg chg="add del mod">
          <ac:chgData name="Hyatt, Jacob E CDT 2025" userId="8b9d417a-8c46-4136-87d3-9b6e2d7ca5cb" providerId="ADAL" clId="{85DB01C0-F5AF-44AD-ABD2-4B6E54CC2D2E}" dt="2025-04-09T14:33:57.791" v="325" actId="207"/>
          <ac:spMkLst>
            <pc:docMk/>
            <pc:sldMk cId="1015390148" sldId="307"/>
            <ac:spMk id="5" creationId="{E0AB948F-58A5-41D8-ACAA-EB44EAF54761}"/>
          </ac:spMkLst>
        </pc:spChg>
        <pc:spChg chg="mod">
          <ac:chgData name="Hyatt, Jacob E CDT 2025" userId="8b9d417a-8c46-4136-87d3-9b6e2d7ca5cb" providerId="ADAL" clId="{85DB01C0-F5AF-44AD-ABD2-4B6E54CC2D2E}" dt="2025-04-09T14:56:33.780" v="456" actId="207"/>
          <ac:spMkLst>
            <pc:docMk/>
            <pc:sldMk cId="1015390148" sldId="307"/>
            <ac:spMk id="8" creationId="{95979C24-0DBA-47BF-90FE-D8C22C7EC241}"/>
          </ac:spMkLst>
        </pc:spChg>
        <pc:spChg chg="mod">
          <ac:chgData name="Hyatt, Jacob E CDT 2025" userId="8b9d417a-8c46-4136-87d3-9b6e2d7ca5cb" providerId="ADAL" clId="{85DB01C0-F5AF-44AD-ABD2-4B6E54CC2D2E}" dt="2025-04-09T14:56:14.725" v="455" actId="20577"/>
          <ac:spMkLst>
            <pc:docMk/>
            <pc:sldMk cId="1015390148" sldId="307"/>
            <ac:spMk id="9" creationId="{26ADD14E-C199-4760-AEC8-5A122DC933FE}"/>
          </ac:spMkLst>
        </pc:spChg>
        <pc:spChg chg="mod">
          <ac:chgData name="Hyatt, Jacob E CDT 2025" userId="8b9d417a-8c46-4136-87d3-9b6e2d7ca5cb" providerId="ADAL" clId="{85DB01C0-F5AF-44AD-ABD2-4B6E54CC2D2E}" dt="2025-04-09T14:14:12.825" v="140" actId="207"/>
          <ac:spMkLst>
            <pc:docMk/>
            <pc:sldMk cId="1015390148" sldId="307"/>
            <ac:spMk id="12" creationId="{2AA056F8-BC27-4DCD-B15C-FA94A7DA881D}"/>
          </ac:spMkLst>
        </pc:spChg>
        <pc:spChg chg="mod">
          <ac:chgData name="Hyatt, Jacob E CDT 2025" userId="8b9d417a-8c46-4136-87d3-9b6e2d7ca5cb" providerId="ADAL" clId="{85DB01C0-F5AF-44AD-ABD2-4B6E54CC2D2E}" dt="2025-04-09T14:14:12.825" v="140" actId="207"/>
          <ac:spMkLst>
            <pc:docMk/>
            <pc:sldMk cId="1015390148" sldId="307"/>
            <ac:spMk id="13" creationId="{21C98A35-9306-4E6A-8713-5AA6CAD12EE9}"/>
          </ac:spMkLst>
        </pc:spChg>
        <pc:spChg chg="mod">
          <ac:chgData name="Hyatt, Jacob E CDT 2025" userId="8b9d417a-8c46-4136-87d3-9b6e2d7ca5cb" providerId="ADAL" clId="{85DB01C0-F5AF-44AD-ABD2-4B6E54CC2D2E}" dt="2025-04-09T14:55:38.895" v="422" actId="20577"/>
          <ac:spMkLst>
            <pc:docMk/>
            <pc:sldMk cId="1015390148" sldId="307"/>
            <ac:spMk id="14" creationId="{A2828FA7-16EB-4FE1-987C-0A921A16F162}"/>
          </ac:spMkLst>
        </pc:spChg>
        <pc:spChg chg="mod">
          <ac:chgData name="Hyatt, Jacob E CDT 2025" userId="8b9d417a-8c46-4136-87d3-9b6e2d7ca5cb" providerId="ADAL" clId="{85DB01C0-F5AF-44AD-ABD2-4B6E54CC2D2E}" dt="2025-04-09T14:14:12.825" v="140" actId="207"/>
          <ac:spMkLst>
            <pc:docMk/>
            <pc:sldMk cId="1015390148" sldId="307"/>
            <ac:spMk id="16" creationId="{DA8FA433-B487-4C5D-ACDF-5ECBFFDA7486}"/>
          </ac:spMkLst>
        </pc:spChg>
        <pc:spChg chg="mod">
          <ac:chgData name="Hyatt, Jacob E CDT 2025" userId="8b9d417a-8c46-4136-87d3-9b6e2d7ca5cb" providerId="ADAL" clId="{85DB01C0-F5AF-44AD-ABD2-4B6E54CC2D2E}" dt="2025-04-09T14:38:48.144" v="357" actId="113"/>
          <ac:spMkLst>
            <pc:docMk/>
            <pc:sldMk cId="1015390148" sldId="307"/>
            <ac:spMk id="17" creationId="{C2D3B809-9BA6-469D-9DD0-E6C31E9578E7}"/>
          </ac:spMkLst>
        </pc:spChg>
        <pc:spChg chg="mod">
          <ac:chgData name="Hyatt, Jacob E CDT 2025" userId="8b9d417a-8c46-4136-87d3-9b6e2d7ca5cb" providerId="ADAL" clId="{85DB01C0-F5AF-44AD-ABD2-4B6E54CC2D2E}" dt="2025-04-09T14:07:56.154" v="114" actId="14100"/>
          <ac:spMkLst>
            <pc:docMk/>
            <pc:sldMk cId="1015390148" sldId="307"/>
            <ac:spMk id="18" creationId="{73E1EEA0-C816-434F-9E46-71E646368705}"/>
          </ac:spMkLst>
        </pc:spChg>
        <pc:spChg chg="add mod">
          <ac:chgData name="Hyatt, Jacob E CDT 2025" userId="8b9d417a-8c46-4136-87d3-9b6e2d7ca5cb" providerId="ADAL" clId="{85DB01C0-F5AF-44AD-ABD2-4B6E54CC2D2E}" dt="2025-04-09T14:27:23.776" v="307" actId="20577"/>
          <ac:spMkLst>
            <pc:docMk/>
            <pc:sldMk cId="1015390148" sldId="307"/>
            <ac:spMk id="21" creationId="{CE205724-2D0A-F441-1405-143EFF403F20}"/>
          </ac:spMkLst>
        </pc:spChg>
        <pc:spChg chg="add mod">
          <ac:chgData name="Hyatt, Jacob E CDT 2025" userId="8b9d417a-8c46-4136-87d3-9b6e2d7ca5cb" providerId="ADAL" clId="{85DB01C0-F5AF-44AD-ABD2-4B6E54CC2D2E}" dt="2025-04-09T14:24:56.722" v="303" actId="20577"/>
          <ac:spMkLst>
            <pc:docMk/>
            <pc:sldMk cId="1015390148" sldId="307"/>
            <ac:spMk id="22" creationId="{C5636AC4-F32F-8821-8A84-1D01E3DCDD5E}"/>
          </ac:spMkLst>
        </pc:spChg>
        <pc:spChg chg="mod">
          <ac:chgData name="Hyatt, Jacob E CDT 2025" userId="8b9d417a-8c46-4136-87d3-9b6e2d7ca5cb" providerId="ADAL" clId="{85DB01C0-F5AF-44AD-ABD2-4B6E54CC2D2E}" dt="2025-04-09T14:19:17.652" v="195" actId="20577"/>
          <ac:spMkLst>
            <pc:docMk/>
            <pc:sldMk cId="1015390148" sldId="307"/>
            <ac:spMk id="24" creationId="{E059BC32-6FA7-44A0-8A2B-1B3D80B3204E}"/>
          </ac:spMkLst>
        </pc:spChg>
        <pc:spChg chg="mod">
          <ac:chgData name="Hyatt, Jacob E CDT 2025" userId="8b9d417a-8c46-4136-87d3-9b6e2d7ca5cb" providerId="ADAL" clId="{85DB01C0-F5AF-44AD-ABD2-4B6E54CC2D2E}" dt="2025-04-09T14:57:12.347" v="457" actId="207"/>
          <ac:spMkLst>
            <pc:docMk/>
            <pc:sldMk cId="1015390148" sldId="307"/>
            <ac:spMk id="34" creationId="{135AA4A1-3E8C-45A7-A496-BCA6E3F59FD3}"/>
          </ac:spMkLst>
        </pc:spChg>
        <pc:picChg chg="add mod">
          <ac:chgData name="Hyatt, Jacob E CDT 2025" userId="8b9d417a-8c46-4136-87d3-9b6e2d7ca5cb" providerId="ADAL" clId="{85DB01C0-F5AF-44AD-ABD2-4B6E54CC2D2E}" dt="2025-04-09T14:55:35.925" v="414" actId="1076"/>
          <ac:picMkLst>
            <pc:docMk/>
            <pc:sldMk cId="1015390148" sldId="307"/>
            <ac:picMk id="28" creationId="{DB80A783-7215-94BB-5911-DBA9B7D004C4}"/>
          </ac:picMkLst>
        </pc:picChg>
        <pc:picChg chg="add mod">
          <ac:chgData name="Hyatt, Jacob E CDT 2025" userId="8b9d417a-8c46-4136-87d3-9b6e2d7ca5cb" providerId="ADAL" clId="{85DB01C0-F5AF-44AD-ABD2-4B6E54CC2D2E}" dt="2025-04-09T14:55:17.135" v="412" actId="14100"/>
          <ac:picMkLst>
            <pc:docMk/>
            <pc:sldMk cId="1015390148" sldId="307"/>
            <ac:picMk id="30" creationId="{7D5A543D-E648-57D1-1EEE-2AA53C45210C}"/>
          </ac:picMkLst>
        </pc:picChg>
        <pc:picChg chg="add del">
          <ac:chgData name="Hyatt, Jacob E CDT 2025" userId="8b9d417a-8c46-4136-87d3-9b6e2d7ca5cb" providerId="ADAL" clId="{85DB01C0-F5AF-44AD-ABD2-4B6E54CC2D2E}" dt="2025-04-09T14:08:20.597" v="116" actId="478"/>
          <ac:picMkLst>
            <pc:docMk/>
            <pc:sldMk cId="1015390148" sldId="307"/>
            <ac:picMk id="31" creationId="{B7C50926-842C-4D58-83CC-A88CA5B1EFB6}"/>
          </ac:picMkLst>
        </pc:picChg>
        <pc:picChg chg="add mod">
          <ac:chgData name="Hyatt, Jacob E CDT 2025" userId="8b9d417a-8c46-4136-87d3-9b6e2d7ca5cb" providerId="ADAL" clId="{85DB01C0-F5AF-44AD-ABD2-4B6E54CC2D2E}" dt="2025-04-09T14:55:13.808" v="411" actId="14100"/>
          <ac:picMkLst>
            <pc:docMk/>
            <pc:sldMk cId="1015390148" sldId="307"/>
            <ac:picMk id="37" creationId="{F92AFC6F-0FDB-6774-155D-4BD88FB3DE0D}"/>
          </ac:picMkLst>
        </pc:picChg>
        <pc:picChg chg="add mod">
          <ac:chgData name="Hyatt, Jacob E CDT 2025" userId="8b9d417a-8c46-4136-87d3-9b6e2d7ca5cb" providerId="ADAL" clId="{85DB01C0-F5AF-44AD-ABD2-4B6E54CC2D2E}" dt="2025-04-09T14:34:28.805" v="326" actId="1076"/>
          <ac:picMkLst>
            <pc:docMk/>
            <pc:sldMk cId="1015390148" sldId="307"/>
            <ac:picMk id="1028" creationId="{8BEBF0FD-AA14-1C18-0233-0FD79BA3459B}"/>
          </ac:picMkLst>
        </pc:picChg>
        <pc:picChg chg="add del mod">
          <ac:chgData name="Hyatt, Jacob E CDT 2025" userId="8b9d417a-8c46-4136-87d3-9b6e2d7ca5cb" providerId="ADAL" clId="{85DB01C0-F5AF-44AD-ABD2-4B6E54CC2D2E}" dt="2025-04-09T14:42:20.801" v="361" actId="478"/>
          <ac:picMkLst>
            <pc:docMk/>
            <pc:sldMk cId="1015390148" sldId="307"/>
            <ac:picMk id="4098" creationId="{31C12700-1021-46A0-ADDE-576F8C44A6C9}"/>
          </ac:picMkLst>
        </pc:picChg>
      </pc:sldChg>
      <pc:sldChg chg="modSp mod">
        <pc:chgData name="Hyatt, Jacob E CDT 2025" userId="8b9d417a-8c46-4136-87d3-9b6e2d7ca5cb" providerId="ADAL" clId="{85DB01C0-F5AF-44AD-ABD2-4B6E54CC2D2E}" dt="2025-04-09T14:06:05.051" v="29" actId="20577"/>
        <pc:sldMkLst>
          <pc:docMk/>
          <pc:sldMk cId="2995084858" sldId="309"/>
        </pc:sldMkLst>
        <pc:spChg chg="mod">
          <ac:chgData name="Hyatt, Jacob E CDT 2025" userId="8b9d417a-8c46-4136-87d3-9b6e2d7ca5cb" providerId="ADAL" clId="{85DB01C0-F5AF-44AD-ABD2-4B6E54CC2D2E}" dt="2025-04-09T14:04:52.302" v="2" actId="207"/>
          <ac:spMkLst>
            <pc:docMk/>
            <pc:sldMk cId="2995084858" sldId="309"/>
            <ac:spMk id="4" creationId="{ACE03C34-F3CB-4D7E-BED6-4912BED00063}"/>
          </ac:spMkLst>
        </pc:spChg>
        <pc:spChg chg="mod">
          <ac:chgData name="Hyatt, Jacob E CDT 2025" userId="8b9d417a-8c46-4136-87d3-9b6e2d7ca5cb" providerId="ADAL" clId="{85DB01C0-F5AF-44AD-ABD2-4B6E54CC2D2E}" dt="2025-04-09T14:06:05.051" v="29" actId="20577"/>
          <ac:spMkLst>
            <pc:docMk/>
            <pc:sldMk cId="2995084858" sldId="309"/>
            <ac:spMk id="5" creationId="{2331600C-5D44-4BE7-8500-7C17A936BFE4}"/>
          </ac:spMkLst>
        </pc:spChg>
      </pc:sldChg>
      <pc:sldChg chg="del">
        <pc:chgData name="Hyatt, Jacob E CDT 2025" userId="8b9d417a-8c46-4136-87d3-9b6e2d7ca5cb" providerId="ADAL" clId="{85DB01C0-F5AF-44AD-ABD2-4B6E54CC2D2E}" dt="2025-04-09T14:04:36.715" v="1" actId="47"/>
        <pc:sldMkLst>
          <pc:docMk/>
          <pc:sldMk cId="258729340" sldId="31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Sheet1!$A$2:$A$4</c:f>
              <c:strCache>
                <c:ptCount val="3"/>
                <c:pt idx="0">
                  <c:v>Updated format</c:v>
                </c:pt>
                <c:pt idx="1">
                  <c:v>BSP</c:v>
                </c:pt>
                <c:pt idx="2">
                  <c:v>Traditional</c:v>
                </c:pt>
              </c:strCache>
            </c:strRef>
          </c:cat>
          <c:val>
            <c:numRef>
              <c:f>Sheet1!$B$2:$B$4</c:f>
              <c:numCache>
                <c:formatCode>General</c:formatCode>
                <c:ptCount val="3"/>
                <c:pt idx="0">
                  <c:v>8.5</c:v>
                </c:pt>
                <c:pt idx="1">
                  <c:v>6.8</c:v>
                </c:pt>
                <c:pt idx="2">
                  <c:v>3.8</c:v>
                </c:pt>
              </c:numCache>
            </c:numRef>
          </c:val>
          <c:extLst>
            <c:ext xmlns:c16="http://schemas.microsoft.com/office/drawing/2014/chart" uri="{C3380CC4-5D6E-409C-BE32-E72D297353CC}">
              <c16:uniqueId val="{00000000-8B1E-41B9-B039-038631C8D98A}"/>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Poster Format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Liking of design as rated by Andrew</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Sheet1!$A$2:$A$6</c:f>
              <c:strCache>
                <c:ptCount val="5"/>
                <c:pt idx="0">
                  <c:v>Arial</c:v>
                </c:pt>
                <c:pt idx="1">
                  <c:v>Comic Sans</c:v>
                </c:pt>
                <c:pt idx="2">
                  <c:v>Rockwell</c:v>
                </c:pt>
                <c:pt idx="3">
                  <c:v>Cambria</c:v>
                </c:pt>
                <c:pt idx="4">
                  <c:v>Futura</c:v>
                </c:pt>
              </c:strCache>
            </c:strRef>
          </c:cat>
          <c:val>
            <c:numRef>
              <c:f>Sheet1!$B$2:$B$6</c:f>
              <c:numCache>
                <c:formatCode>General</c:formatCode>
                <c:ptCount val="5"/>
                <c:pt idx="0">
                  <c:v>3.9</c:v>
                </c:pt>
                <c:pt idx="1">
                  <c:v>2.1</c:v>
                </c:pt>
                <c:pt idx="2">
                  <c:v>6.7</c:v>
                </c:pt>
                <c:pt idx="3">
                  <c:v>6.4</c:v>
                </c:pt>
                <c:pt idx="4">
                  <c:v>7.5</c:v>
                </c:pt>
              </c:numCache>
            </c:numRef>
          </c:val>
          <c:extLst>
            <c:ext xmlns:c16="http://schemas.microsoft.com/office/drawing/2014/chart" uri="{C3380CC4-5D6E-409C-BE32-E72D297353CC}">
              <c16:uniqueId val="{00000000-D2E3-43E7-A011-969BCD5D664B}"/>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Font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Liking of font</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4/14/2025</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4</a:t>
            </a:fld>
            <a:endParaRPr lang="en-US"/>
          </a:p>
        </p:txBody>
      </p:sp>
    </p:spTree>
    <p:extLst>
      <p:ext uri="{BB962C8B-B14F-4D97-AF65-F5344CB8AC3E}">
        <p14:creationId xmlns:p14="http://schemas.microsoft.com/office/powerpoint/2010/main" val="97200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24</a:t>
            </a:fld>
            <a:endParaRPr lang="en-US"/>
          </a:p>
        </p:txBody>
      </p:sp>
    </p:spTree>
    <p:extLst>
      <p:ext uri="{BB962C8B-B14F-4D97-AF65-F5344CB8AC3E}">
        <p14:creationId xmlns:p14="http://schemas.microsoft.com/office/powerpoint/2010/main" val="229756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87928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6738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79010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767516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2"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56505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3361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921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2"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54283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2"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09582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1926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7"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2"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605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4/14/2025</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4/14/2025</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359141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vectorstock.com/" TargetMode="External"/><Relationship Id="rId2" Type="http://schemas.openxmlformats.org/officeDocument/2006/relationships/hyperlink" Target="https://vectorstock.com/" TargetMode="Externa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biorender.com/"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dribbble.com/"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www.milank.de/documents/kloewer_egu.pdf" TargetMode="External"/><Relationship Id="rId2" Type="http://schemas.openxmlformats.org/officeDocument/2006/relationships/hyperlink" Target="https://twitter.com/milankloewer" TargetMode="Externa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mikemorrison" TargetMode="External"/><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twitter.com/jesshlay" TargetMode="External"/><Relationship Id="rId1" Type="http://schemas.openxmlformats.org/officeDocument/2006/relationships/slideLayout" Target="../slideLayouts/slideLayout13.xml"/><Relationship Id="rId4" Type="http://schemas.openxmlformats.org/officeDocument/2006/relationships/image" Target="../media/image51.emf"/></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twitter.com/RhondaVSharpe" TargetMode="External"/><Relationship Id="rId3" Type="http://schemas.openxmlformats.org/officeDocument/2006/relationships/image" Target="../media/image53.jpeg"/><Relationship Id="rId7" Type="http://schemas.openxmlformats.org/officeDocument/2006/relationships/hyperlink" Target="https://twitter.com/ramya_ramaswami" TargetMode="External"/><Relationship Id="rId12" Type="http://schemas.openxmlformats.org/officeDocument/2006/relationships/image" Target="../media/image57.jpg"/><Relationship Id="rId2" Type="http://schemas.openxmlformats.org/officeDocument/2006/relationships/image" Target="../media/image52.jpeg"/><Relationship Id="rId1" Type="http://schemas.openxmlformats.org/officeDocument/2006/relationships/slideLayout" Target="../slideLayouts/slideLayout13.xml"/><Relationship Id="rId6" Type="http://schemas.openxmlformats.org/officeDocument/2006/relationships/image" Target="../media/image54.jpeg"/><Relationship Id="rId11" Type="http://schemas.openxmlformats.org/officeDocument/2006/relationships/hyperlink" Target="https://twitter.com/BrzezinskiRafi" TargetMode="External"/><Relationship Id="rId5" Type="http://schemas.openxmlformats.org/officeDocument/2006/relationships/hyperlink" Target="https://twitter.com/SPrinceWare/status/1125938979789053952" TargetMode="External"/><Relationship Id="rId10" Type="http://schemas.openxmlformats.org/officeDocument/2006/relationships/image" Target="../media/image56.png"/><Relationship Id="rId4" Type="http://schemas.openxmlformats.org/officeDocument/2006/relationships/hyperlink" Target="https://twitter.com/MattKuhnDVM/status/1125754432740896770" TargetMode="External"/><Relationship Id="rId9" Type="http://schemas.openxmlformats.org/officeDocument/2006/relationships/hyperlink" Target="https://twitter.com/nora_balbo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sv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hyperlink" Target="https://osf.io/g6xsm/" TargetMode="External"/><Relationship Id="rId3" Type="http://schemas.openxmlformats.org/officeDocument/2006/relationships/hyperlink" Target="https://t.co/UsW4crrPZO?amp=1" TargetMode="External"/><Relationship Id="rId7" Type="http://schemas.openxmlformats.org/officeDocument/2006/relationships/image" Target="../media/image61.png"/><Relationship Id="rId2" Type="http://schemas.openxmlformats.org/officeDocument/2006/relationships/image" Target="../media/image58.jpeg"/><Relationship Id="rId1" Type="http://schemas.openxmlformats.org/officeDocument/2006/relationships/slideLayout" Target="../slideLayouts/slideLayout13.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hyperlink" Target="https://twitter.com/mikemorrison" TargetMode="External"/><Relationship Id="rId4" Type="http://schemas.openxmlformats.org/officeDocument/2006/relationships/hyperlink" Target="https://twitter.com/brentthorne18/status/1115096937366208512" TargetMode="External"/><Relationship Id="rId9" Type="http://schemas.openxmlformats.org/officeDocument/2006/relationships/hyperlink" Target="https://twitter.com/brentthorne18"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hyperlink" Target="https://www.overleaf.com/latex/templates/better-poster-latex-template/gmkgjvxqbyyt" TargetMode="External"/><Relationship Id="rId7" Type="http://schemas.openxmlformats.org/officeDocument/2006/relationships/image" Target="../media/image64.svg"/><Relationship Id="rId12" Type="http://schemas.openxmlformats.org/officeDocument/2006/relationships/image" Target="../media/image68.jpeg"/><Relationship Id="rId2" Type="http://schemas.openxmlformats.org/officeDocument/2006/relationships/hyperlink" Target="https://twitter.com/sina_lana" TargetMode="External"/><Relationship Id="rId1" Type="http://schemas.openxmlformats.org/officeDocument/2006/relationships/slideLayout" Target="../slideLayouts/slideLayout13.xml"/><Relationship Id="rId6" Type="http://schemas.openxmlformats.org/officeDocument/2006/relationships/image" Target="../media/image63.png"/><Relationship Id="rId11" Type="http://schemas.openxmlformats.org/officeDocument/2006/relationships/image" Target="../media/image67.jpeg"/><Relationship Id="rId5" Type="http://schemas.openxmlformats.org/officeDocument/2006/relationships/hyperlink" Target="https://twitter.com/rtsbailo" TargetMode="External"/><Relationship Id="rId10" Type="http://schemas.openxmlformats.org/officeDocument/2006/relationships/hyperlink" Target="https://github.com/LanaSina/better_poster_latex" TargetMode="External"/><Relationship Id="rId4" Type="http://schemas.openxmlformats.org/officeDocument/2006/relationships/image" Target="../media/image62.png"/><Relationship Id="rId9" Type="http://schemas.openxmlformats.org/officeDocument/2006/relationships/image" Target="../media/image66.sv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hyperlink" Target="https://osf.io/n3e8x/" TargetMode="External"/><Relationship Id="rId2" Type="http://schemas.openxmlformats.org/officeDocument/2006/relationships/hyperlink" Target="https://osf.io/td9sp/" TargetMode="External"/><Relationship Id="rId1" Type="http://schemas.openxmlformats.org/officeDocument/2006/relationships/slideLayout" Target="../slideLayouts/slideLayout13.xml"/><Relationship Id="rId6" Type="http://schemas.openxmlformats.org/officeDocument/2006/relationships/hyperlink" Target="https://osf.io/3dfwa/" TargetMode="External"/><Relationship Id="rId5" Type="http://schemas.openxmlformats.org/officeDocument/2006/relationships/image" Target="../media/image71.png"/><Relationship Id="rId4" Type="http://schemas.openxmlformats.org/officeDocument/2006/relationships/hyperlink" Target="https://osf.io/nk8gh/" TargetMode="External"/><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osf.io/ck68a/"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SarraceniaMason" TargetMode="External"/><Relationship Id="rId3" Type="http://schemas.openxmlformats.org/officeDocument/2006/relationships/image" Target="../media/image75.jpeg"/><Relationship Id="rId7"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6.jpeg"/><Relationship Id="rId5" Type="http://schemas.openxmlformats.org/officeDocument/2006/relationships/hyperlink" Target="https://twitter.com/derektoplasm" TargetMode="External"/><Relationship Id="rId10" Type="http://schemas.openxmlformats.org/officeDocument/2006/relationships/image" Target="../media/image78.jpeg"/><Relationship Id="rId4" Type="http://schemas.openxmlformats.org/officeDocument/2006/relationships/hyperlink" Target="https://derekcrowe.net/butterposter" TargetMode="External"/><Relationship Id="rId9" Type="http://schemas.openxmlformats.org/officeDocument/2006/relationships/hyperlink" Target="https://osf.io/zkmvw/"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8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hyperlink" Target="https://twitter.com/kristinrojasmd" TargetMode="External"/><Relationship Id="rId3" Type="http://schemas.openxmlformats.org/officeDocument/2006/relationships/hyperlink" Target="https://www.qrcode-monkey.com/" TargetMode="External"/><Relationship Id="rId7" Type="http://schemas.openxmlformats.org/officeDocument/2006/relationships/image" Target="../media/image83.png"/><Relationship Id="rId2" Type="http://schemas.openxmlformats.org/officeDocument/2006/relationships/hyperlink" Target="https://linktr.ee/" TargetMode="External"/><Relationship Id="rId1" Type="http://schemas.openxmlformats.org/officeDocument/2006/relationships/slideLayout" Target="../slideLayouts/slideLayout2.xml"/><Relationship Id="rId6" Type="http://schemas.openxmlformats.org/officeDocument/2006/relationships/hyperlink" Target="https://twitter.com/kristinrojasmd/status/1124418213050298368" TargetMode="External"/><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hyperlink" Target="https://www.nngroup.com/videos/plain-language-for-experts/" TargetMode="External"/><Relationship Id="rId2" Type="http://schemas.openxmlformats.org/officeDocument/2006/relationships/hyperlink" Target="https://www.nngroup.com/articles/inverted-pyramid" TargetMode="External"/><Relationship Id="rId1" Type="http://schemas.openxmlformats.org/officeDocument/2006/relationships/slideLayout" Target="../slideLayouts/slideLayout2.xml"/><Relationship Id="rId6" Type="http://schemas.openxmlformats.org/officeDocument/2006/relationships/hyperlink" Target="https://www.nngroup.com/articles/minimize-cognitive-load/" TargetMode="External"/><Relationship Id="rId5" Type="http://schemas.openxmlformats.org/officeDocument/2006/relationships/hyperlink" Target="https://www.nngroup.com/articles/interaction-cost-definition/" TargetMode="External"/><Relationship Id="rId4" Type="http://schemas.openxmlformats.org/officeDocument/2006/relationships/hyperlink" Target="https://www.nngroup.com/articles/plain-language-exper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t.co/GULAAofwRm?amp=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hyperlink" Target="https://twitter.com/drElsje" TargetMode="External"/><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hyperlink" Target="https://twitter.com/branden0walker" TargetMode="External"/><Relationship Id="rId13" Type="http://schemas.openxmlformats.org/officeDocument/2006/relationships/image" Target="../media/image32.png"/><Relationship Id="rId3" Type="http://schemas.openxmlformats.org/officeDocument/2006/relationships/hyperlink" Target="https://twitter.com/mnthydro" TargetMode="External"/><Relationship Id="rId7" Type="http://schemas.openxmlformats.org/officeDocument/2006/relationships/image" Target="../media/image29.jpeg"/><Relationship Id="rId12" Type="http://schemas.openxmlformats.org/officeDocument/2006/relationships/hyperlink" Target="https://twitter.com/americoamorim" TargetMode="External"/><Relationship Id="rId2" Type="http://schemas.openxmlformats.org/officeDocument/2006/relationships/hyperlink" Target="https://twitter.com/hydrogawker" TargetMode="External"/><Relationship Id="rId1" Type="http://schemas.openxmlformats.org/officeDocument/2006/relationships/slideLayout" Target="../slideLayouts/slideLayout13.xml"/><Relationship Id="rId6" Type="http://schemas.openxmlformats.org/officeDocument/2006/relationships/hyperlink" Target="https://twitter.com/mikemorrison" TargetMode="External"/><Relationship Id="rId11"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hyperlink" Target="https://twitter.com/SarraceniaMason" TargetMode="External"/><Relationship Id="rId4" Type="http://schemas.openxmlformats.org/officeDocument/2006/relationships/image" Target="../media/image27.jpeg"/><Relationship Id="rId9" Type="http://schemas.openxmlformats.org/officeDocument/2006/relationships/image" Target="../media/image30.png"/><Relationship Id="rId14" Type="http://schemas.openxmlformats.org/officeDocument/2006/relationships/hyperlink" Target="https://twitter.com/nasaman58"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ElzaRechtman/status/1121783109480009729" TargetMode="External"/><Relationship Id="rId3" Type="http://schemas.openxmlformats.org/officeDocument/2006/relationships/image" Target="../media/image34.jpeg"/><Relationship Id="rId7" Type="http://schemas.openxmlformats.org/officeDocument/2006/relationships/hyperlink" Target="https://twitter.com/MCLaScience/status/1122505413386231810" TargetMode="External"/><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hyperlink" Target="https://twitter.com/DStroumsa/status/1125164961611833344" TargetMode="External"/><Relationship Id="rId11" Type="http://schemas.openxmlformats.org/officeDocument/2006/relationships/hyperlink" Target="https://twitter.com/akreutzer82" TargetMode="External"/><Relationship Id="rId5" Type="http://schemas.openxmlformats.org/officeDocument/2006/relationships/image" Target="../media/image36.jpeg"/><Relationship Id="rId10" Type="http://schemas.openxmlformats.org/officeDocument/2006/relationships/image" Target="../media/image37.jpeg"/><Relationship Id="rId4" Type="http://schemas.openxmlformats.org/officeDocument/2006/relationships/image" Target="../media/image35.jpeg"/><Relationship Id="rId9" Type="http://schemas.openxmlformats.org/officeDocument/2006/relationships/hyperlink" Target="https://twitter.com/mikemorrison"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hyperlink" Target="https://twistedsifter.com/2012/10/billboards-with-quirky-science-facts-science-world/" TargetMode="External"/><Relationship Id="rId1" Type="http://schemas.openxmlformats.org/officeDocument/2006/relationships/slideLayout" Target="../slideLayouts/slideLayout1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henounproject.com/"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B948F-58A5-41D8-ACAA-EB44EAF54761}"/>
              </a:ext>
            </a:extLst>
          </p:cNvPr>
          <p:cNvSpPr/>
          <p:nvPr/>
        </p:nvSpPr>
        <p:spPr>
          <a:xfrm>
            <a:off x="12534900" y="4447310"/>
            <a:ext cx="36842700" cy="2847109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Top Corners Rounded 7">
            <a:extLst>
              <a:ext uri="{FF2B5EF4-FFF2-40B4-BE49-F238E27FC236}">
                <a16:creationId xmlns:a16="http://schemas.microsoft.com/office/drawing/2014/main" id="{95979C24-0DBA-47BF-90FE-D8C22C7EC241}"/>
              </a:ext>
            </a:extLst>
          </p:cNvPr>
          <p:cNvSpPr/>
          <p:nvPr/>
        </p:nvSpPr>
        <p:spPr>
          <a:xfrm rot="10800000">
            <a:off x="12534900" y="0"/>
            <a:ext cx="36780664" cy="12420600"/>
          </a:xfrm>
          <a:prstGeom prst="round2SameRect">
            <a:avLst>
              <a:gd name="adj1" fmla="val 8041"/>
              <a:gd name="adj2" fmla="val 0"/>
            </a:avLst>
          </a:prstGeom>
          <a:solidFill>
            <a:schemeClr val="tx1">
              <a:lumMod val="75000"/>
              <a:lumOff val="2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ADD14E-C199-4760-AEC8-5A122DC933FE}"/>
              </a:ext>
            </a:extLst>
          </p:cNvPr>
          <p:cNvSpPr txBox="1"/>
          <p:nvPr/>
        </p:nvSpPr>
        <p:spPr>
          <a:xfrm>
            <a:off x="23067308" y="3174055"/>
            <a:ext cx="25811018" cy="8586966"/>
          </a:xfrm>
          <a:prstGeom prst="rect">
            <a:avLst/>
          </a:prstGeom>
          <a:noFill/>
        </p:spPr>
        <p:txBody>
          <a:bodyPr wrap="square" rtlCol="0">
            <a:spAutoFit/>
          </a:bodyPr>
          <a:lstStyle/>
          <a:p>
            <a:r>
              <a:rPr lang="en-US" sz="13800" dirty="0">
                <a:solidFill>
                  <a:schemeClr val="bg1"/>
                </a:solidFill>
                <a:latin typeface="MillerBanner Black" panose="02000504090000020003" pitchFamily="50" charset="0"/>
              </a:rPr>
              <a:t>Energy-aware path creation that avoids detection for </a:t>
            </a:r>
          </a:p>
          <a:p>
            <a:r>
              <a:rPr lang="en-US" sz="13800" dirty="0">
                <a:solidFill>
                  <a:schemeClr val="bg1"/>
                </a:solidFill>
                <a:latin typeface="MillerBanner Black" panose="02000504090000020003" pitchFamily="50" charset="0"/>
              </a:rPr>
              <a:t>Unmanned Ground Vehicles</a:t>
            </a:r>
          </a:p>
          <a:p>
            <a:r>
              <a:rPr lang="en-US" sz="13800" dirty="0">
                <a:solidFill>
                  <a:schemeClr val="bg1"/>
                </a:solidFill>
                <a:latin typeface="MillerBanner Black" panose="02000504090000020003" pitchFamily="50" charset="0"/>
              </a:rPr>
              <a:t>(UPDATE FIGURES)</a:t>
            </a:r>
          </a:p>
        </p:txBody>
      </p:sp>
      <p:sp>
        <p:nvSpPr>
          <p:cNvPr id="12" name="TextBox 11">
            <a:extLst>
              <a:ext uri="{FF2B5EF4-FFF2-40B4-BE49-F238E27FC236}">
                <a16:creationId xmlns:a16="http://schemas.microsoft.com/office/drawing/2014/main" id="{2AA056F8-BC27-4DCD-B15C-FA94A7DA881D}"/>
              </a:ext>
            </a:extLst>
          </p:cNvPr>
          <p:cNvSpPr txBox="1"/>
          <p:nvPr/>
        </p:nvSpPr>
        <p:spPr>
          <a:xfrm>
            <a:off x="586932" y="4447310"/>
            <a:ext cx="9518073" cy="1107996"/>
          </a:xfrm>
          <a:prstGeom prst="rect">
            <a:avLst/>
          </a:prstGeom>
          <a:noFill/>
        </p:spPr>
        <p:txBody>
          <a:bodyPr wrap="square" rtlCol="0">
            <a:spAutoFit/>
          </a:bodyPr>
          <a:lstStyle/>
          <a:p>
            <a:r>
              <a:rPr lang="en-US" sz="6600" dirty="0">
                <a:latin typeface="MillerBanner Black" panose="02000504090000020003" pitchFamily="50" charset="0"/>
              </a:rPr>
              <a:t>Background</a:t>
            </a:r>
          </a:p>
        </p:txBody>
      </p:sp>
      <p:sp>
        <p:nvSpPr>
          <p:cNvPr id="13" name="TextBox 12">
            <a:extLst>
              <a:ext uri="{FF2B5EF4-FFF2-40B4-BE49-F238E27FC236}">
                <a16:creationId xmlns:a16="http://schemas.microsoft.com/office/drawing/2014/main" id="{21C98A35-9306-4E6A-8713-5AA6CAD12EE9}"/>
              </a:ext>
            </a:extLst>
          </p:cNvPr>
          <p:cNvSpPr txBox="1"/>
          <p:nvPr/>
        </p:nvSpPr>
        <p:spPr>
          <a:xfrm>
            <a:off x="586931" y="8894620"/>
            <a:ext cx="9518073" cy="1107996"/>
          </a:xfrm>
          <a:prstGeom prst="rect">
            <a:avLst/>
          </a:prstGeom>
          <a:noFill/>
        </p:spPr>
        <p:txBody>
          <a:bodyPr wrap="square" rtlCol="0">
            <a:spAutoFit/>
          </a:bodyPr>
          <a:lstStyle/>
          <a:p>
            <a:r>
              <a:rPr lang="en-US" sz="6600" dirty="0">
                <a:latin typeface="MillerBanner Black" panose="02000504090000020003" pitchFamily="50" charset="0"/>
              </a:rPr>
              <a:t>Methods</a:t>
            </a:r>
          </a:p>
        </p:txBody>
      </p:sp>
      <p:sp>
        <p:nvSpPr>
          <p:cNvPr id="14" name="TextBox 13">
            <a:extLst>
              <a:ext uri="{FF2B5EF4-FFF2-40B4-BE49-F238E27FC236}">
                <a16:creationId xmlns:a16="http://schemas.microsoft.com/office/drawing/2014/main" id="{A2828FA7-16EB-4FE1-987C-0A921A16F162}"/>
              </a:ext>
            </a:extLst>
          </p:cNvPr>
          <p:cNvSpPr txBox="1"/>
          <p:nvPr/>
        </p:nvSpPr>
        <p:spPr>
          <a:xfrm>
            <a:off x="586930" y="21627314"/>
            <a:ext cx="9518073" cy="1107996"/>
          </a:xfrm>
          <a:prstGeom prst="rect">
            <a:avLst/>
          </a:prstGeom>
          <a:noFill/>
        </p:spPr>
        <p:txBody>
          <a:bodyPr wrap="square" rtlCol="0">
            <a:spAutoFit/>
          </a:bodyPr>
          <a:lstStyle/>
          <a:p>
            <a:r>
              <a:rPr lang="en-US" sz="6600" dirty="0">
                <a:latin typeface="MillerBanner Black" panose="02000504090000020003" pitchFamily="50" charset="0"/>
              </a:rPr>
              <a:t>Results</a:t>
            </a:r>
          </a:p>
        </p:txBody>
      </p:sp>
      <p:sp>
        <p:nvSpPr>
          <p:cNvPr id="16" name="TextBox 15">
            <a:extLst>
              <a:ext uri="{FF2B5EF4-FFF2-40B4-BE49-F238E27FC236}">
                <a16:creationId xmlns:a16="http://schemas.microsoft.com/office/drawing/2014/main" id="{DA8FA433-B487-4C5D-ACDF-5ECBFFDA7486}"/>
              </a:ext>
            </a:extLst>
          </p:cNvPr>
          <p:cNvSpPr txBox="1"/>
          <p:nvPr/>
        </p:nvSpPr>
        <p:spPr>
          <a:xfrm>
            <a:off x="2337019" y="1759440"/>
            <a:ext cx="5760027"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PRESENTER</a:t>
            </a:r>
          </a:p>
        </p:txBody>
      </p:sp>
      <p:sp>
        <p:nvSpPr>
          <p:cNvPr id="17" name="TextBox 16">
            <a:extLst>
              <a:ext uri="{FF2B5EF4-FFF2-40B4-BE49-F238E27FC236}">
                <a16:creationId xmlns:a16="http://schemas.microsoft.com/office/drawing/2014/main" id="{C2D3B809-9BA6-469D-9DD0-E6C31E9578E7}"/>
              </a:ext>
            </a:extLst>
          </p:cNvPr>
          <p:cNvSpPr txBox="1"/>
          <p:nvPr/>
        </p:nvSpPr>
        <p:spPr>
          <a:xfrm>
            <a:off x="2337018" y="2158392"/>
            <a:ext cx="6718492" cy="1015663"/>
          </a:xfrm>
          <a:prstGeom prst="rect">
            <a:avLst/>
          </a:prstGeom>
          <a:noFill/>
        </p:spPr>
        <p:txBody>
          <a:bodyPr wrap="square" rtlCol="0">
            <a:spAutoFit/>
          </a:bodyPr>
          <a:lstStyle/>
          <a:p>
            <a:r>
              <a:rPr lang="en-US" sz="6000" dirty="0">
                <a:latin typeface="Segoe UI" panose="020B0502040204020203" pitchFamily="34" charset="0"/>
                <a:ea typeface="Segoe UI Black" panose="020B0A02040204020203" pitchFamily="34" charset="0"/>
                <a:cs typeface="Segoe UI" panose="020B0502040204020203" pitchFamily="34" charset="0"/>
              </a:rPr>
              <a:t>CDT Jacob Hyatt</a:t>
            </a:r>
            <a:endParaRPr lang="en-US" sz="6000" dirty="0">
              <a:latin typeface="Segoe UI Light" panose="020B0502040204020203" pitchFamily="34" charset="0"/>
              <a:cs typeface="Segoe UI Light" panose="020B0502040204020203" pitchFamily="34" charset="0"/>
            </a:endParaRPr>
          </a:p>
        </p:txBody>
      </p:sp>
      <p:sp>
        <p:nvSpPr>
          <p:cNvPr id="18" name="TextBox 17">
            <a:extLst>
              <a:ext uri="{FF2B5EF4-FFF2-40B4-BE49-F238E27FC236}">
                <a16:creationId xmlns:a16="http://schemas.microsoft.com/office/drawing/2014/main" id="{73E1EEA0-C816-434F-9E46-71E646368705}"/>
              </a:ext>
            </a:extLst>
          </p:cNvPr>
          <p:cNvSpPr txBox="1"/>
          <p:nvPr/>
        </p:nvSpPr>
        <p:spPr>
          <a:xfrm>
            <a:off x="28346400" y="30902974"/>
            <a:ext cx="20046616" cy="1015663"/>
          </a:xfrm>
          <a:prstGeom prst="rect">
            <a:avLst/>
          </a:prstGeom>
          <a:noFill/>
        </p:spPr>
        <p:txBody>
          <a:bodyPr wrap="square" rtlCol="0">
            <a:spAutoFit/>
          </a:bodyPr>
          <a:lstStyle/>
          <a:p>
            <a:pPr algn="r"/>
            <a:r>
              <a:rPr lang="en-US" sz="6000" dirty="0">
                <a:latin typeface="Rift Soft Light" panose="00000400000000000000" pitchFamily="50" charset="0"/>
              </a:rPr>
              <a:t>CDT Jacob Hyatt, LTC James Grymes, DR Robert James, COL Corey James</a:t>
            </a:r>
          </a:p>
        </p:txBody>
      </p:sp>
      <p:sp>
        <p:nvSpPr>
          <p:cNvPr id="24" name="TextBox 23">
            <a:extLst>
              <a:ext uri="{FF2B5EF4-FFF2-40B4-BE49-F238E27FC236}">
                <a16:creationId xmlns:a16="http://schemas.microsoft.com/office/drawing/2014/main" id="{E059BC32-6FA7-44A0-8A2B-1B3D80B3204E}"/>
              </a:ext>
            </a:extLst>
          </p:cNvPr>
          <p:cNvSpPr txBox="1"/>
          <p:nvPr/>
        </p:nvSpPr>
        <p:spPr>
          <a:xfrm>
            <a:off x="586929" y="10286322"/>
            <a:ext cx="9518073" cy="5016758"/>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Flow Diagram </a:t>
            </a: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rPr>
              <a:t>Node Network.</a:t>
            </a:r>
          </a:p>
        </p:txBody>
      </p:sp>
      <p:pic>
        <p:nvPicPr>
          <p:cNvPr id="4098" name="Picture 2" descr="Image result for Lem Hewitt">
            <a:extLst>
              <a:ext uri="{FF2B5EF4-FFF2-40B4-BE49-F238E27FC236}">
                <a16:creationId xmlns:a16="http://schemas.microsoft.com/office/drawing/2014/main" id="{31C12700-1021-46A0-ADDE-576F8C44A6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280"/>
          <a:stretch/>
        </p:blipFill>
        <p:spPr bwMode="auto">
          <a:xfrm>
            <a:off x="748146" y="1827961"/>
            <a:ext cx="1302327" cy="1202327"/>
          </a:xfrm>
          <a:prstGeom prst="rect">
            <a:avLst/>
          </a:prstGeom>
          <a:noFill/>
          <a:ln>
            <a:solidFill>
              <a:srgbClr val="31092D"/>
            </a:solidFill>
          </a:ln>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1A311-7EEA-4AAC-B71B-E1ECC016BD88}"/>
              </a:ext>
            </a:extLst>
          </p:cNvPr>
          <p:cNvGrpSpPr/>
          <p:nvPr/>
        </p:nvGrpSpPr>
        <p:grpSpPr>
          <a:xfrm>
            <a:off x="14275675" y="29440994"/>
            <a:ext cx="3238740" cy="2713630"/>
            <a:chOff x="20817015" y="29440994"/>
            <a:chExt cx="3238740" cy="2713630"/>
          </a:xfrm>
        </p:grpSpPr>
        <p:sp>
          <p:nvSpPr>
            <p:cNvPr id="34" name="Rectangle: Top Corners Rounded 33">
              <a:extLst>
                <a:ext uri="{FF2B5EF4-FFF2-40B4-BE49-F238E27FC236}">
                  <a16:creationId xmlns:a16="http://schemas.microsoft.com/office/drawing/2014/main" id="{135AA4A1-3E8C-45A7-A496-BCA6E3F59FD3}"/>
                </a:ext>
              </a:extLst>
            </p:cNvPr>
            <p:cNvSpPr/>
            <p:nvPr/>
          </p:nvSpPr>
          <p:spPr>
            <a:xfrm rot="16200000">
              <a:off x="21143159" y="29114850"/>
              <a:ext cx="2586451" cy="3238740"/>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Graphic 34">
              <a:extLst>
                <a:ext uri="{FF2B5EF4-FFF2-40B4-BE49-F238E27FC236}">
                  <a16:creationId xmlns:a16="http://schemas.microsoft.com/office/drawing/2014/main" id="{FDA6A10C-D63D-4D00-897F-87F7122F1A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67814" y="29620861"/>
              <a:ext cx="529537" cy="529537"/>
            </a:xfrm>
            <a:prstGeom prst="rect">
              <a:avLst/>
            </a:prstGeom>
          </p:spPr>
        </p:pic>
        <p:sp>
          <p:nvSpPr>
            <p:cNvPr id="36" name="TextBox 35">
              <a:extLst>
                <a:ext uri="{FF2B5EF4-FFF2-40B4-BE49-F238E27FC236}">
                  <a16:creationId xmlns:a16="http://schemas.microsoft.com/office/drawing/2014/main" id="{F6554669-98E2-4371-903E-F541C2EF354B}"/>
                </a:ext>
              </a:extLst>
            </p:cNvPr>
            <p:cNvSpPr txBox="1"/>
            <p:nvPr/>
          </p:nvSpPr>
          <p:spPr>
            <a:xfrm rot="5400000">
              <a:off x="20273133" y="31034289"/>
              <a:ext cx="1779005" cy="461665"/>
            </a:xfrm>
            <a:prstGeom prst="rect">
              <a:avLst/>
            </a:prstGeom>
            <a:noFill/>
          </p:spPr>
          <p:txBody>
            <a:bodyPr wrap="square" rtlCol="0">
              <a:spAutoFit/>
            </a:bodyPr>
            <a:lstStyle/>
            <a:p>
              <a:r>
                <a:rPr lang="en-US" sz="24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PrePrint</a:t>
              </a:r>
              <a:endParaRPr lang="en-US" sz="2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pic>
        <p:nvPicPr>
          <p:cNvPr id="31" name="Graphic 30">
            <a:extLst>
              <a:ext uri="{FF2B5EF4-FFF2-40B4-BE49-F238E27FC236}">
                <a16:creationId xmlns:a16="http://schemas.microsoft.com/office/drawing/2014/main" id="{B7C50926-842C-4D58-83CC-A88CA5B1E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01407" y="29580222"/>
            <a:ext cx="2317395" cy="2317395"/>
          </a:xfrm>
          <a:prstGeom prst="rect">
            <a:avLst/>
          </a:prstGeom>
        </p:spPr>
      </p:pic>
      <p:sp>
        <p:nvSpPr>
          <p:cNvPr id="21" name="TextBox 20">
            <a:extLst>
              <a:ext uri="{FF2B5EF4-FFF2-40B4-BE49-F238E27FC236}">
                <a16:creationId xmlns:a16="http://schemas.microsoft.com/office/drawing/2014/main" id="{CE205724-2D0A-F441-1405-143EFF403F20}"/>
              </a:ext>
            </a:extLst>
          </p:cNvPr>
          <p:cNvSpPr txBox="1"/>
          <p:nvPr/>
        </p:nvSpPr>
        <p:spPr>
          <a:xfrm>
            <a:off x="748146" y="5611996"/>
            <a:ext cx="9518073" cy="3046988"/>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We present a methodology for autonomous vehicle route planning, balancing energy efficiency and stealth to enhance mission success. This approach enhances vehicle survivability and operational endurance, providing acritical advantage in contested environments.</a:t>
            </a:r>
          </a:p>
        </p:txBody>
      </p:sp>
      <p:sp>
        <p:nvSpPr>
          <p:cNvPr id="22" name="TextBox 21">
            <a:extLst>
              <a:ext uri="{FF2B5EF4-FFF2-40B4-BE49-F238E27FC236}">
                <a16:creationId xmlns:a16="http://schemas.microsoft.com/office/drawing/2014/main" id="{C5636AC4-F32F-8821-8A84-1D01E3DCDD5E}"/>
              </a:ext>
            </a:extLst>
          </p:cNvPr>
          <p:cNvSpPr txBox="1"/>
          <p:nvPr/>
        </p:nvSpPr>
        <p:spPr>
          <a:xfrm>
            <a:off x="739329" y="23068185"/>
            <a:ext cx="9518073"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Battery Decay Graph</a:t>
            </a:r>
          </a:p>
        </p:txBody>
      </p:sp>
      <p:pic>
        <p:nvPicPr>
          <p:cNvPr id="1028" name="Picture 4" descr="Generated image">
            <a:extLst>
              <a:ext uri="{FF2B5EF4-FFF2-40B4-BE49-F238E27FC236}">
                <a16:creationId xmlns:a16="http://schemas.microsoft.com/office/drawing/2014/main" id="{8BEBF0FD-AA14-1C18-0233-0FD79BA345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96114" y="1243322"/>
            <a:ext cx="9933956" cy="99339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graph showing a battery level&#10;&#10;AI-generated content may be incorrect.">
            <a:extLst>
              <a:ext uri="{FF2B5EF4-FFF2-40B4-BE49-F238E27FC236}">
                <a16:creationId xmlns:a16="http://schemas.microsoft.com/office/drawing/2014/main" id="{DB80A783-7215-94BB-5911-DBA9B7D004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929" y="23705926"/>
            <a:ext cx="8307364" cy="6179703"/>
          </a:xfrm>
          <a:prstGeom prst="rect">
            <a:avLst/>
          </a:prstGeom>
        </p:spPr>
      </p:pic>
      <p:pic>
        <p:nvPicPr>
          <p:cNvPr id="30" name="Picture 29" descr="A map with a blue line and red arrows&#10;&#10;AI-generated content may be incorrect.">
            <a:extLst>
              <a:ext uri="{FF2B5EF4-FFF2-40B4-BE49-F238E27FC236}">
                <a16:creationId xmlns:a16="http://schemas.microsoft.com/office/drawing/2014/main" id="{7D5A543D-E648-57D1-1EEE-2AA53C4521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305417" y="14240986"/>
            <a:ext cx="14188013" cy="13956686"/>
          </a:xfrm>
          <a:prstGeom prst="rect">
            <a:avLst/>
          </a:prstGeom>
        </p:spPr>
      </p:pic>
      <p:pic>
        <p:nvPicPr>
          <p:cNvPr id="37" name="Picture 36">
            <a:extLst>
              <a:ext uri="{FF2B5EF4-FFF2-40B4-BE49-F238E27FC236}">
                <a16:creationId xmlns:a16="http://schemas.microsoft.com/office/drawing/2014/main" id="{F92AFC6F-0FDB-6774-155D-4BD88FB3DE0D}"/>
              </a:ext>
            </a:extLst>
          </p:cNvPr>
          <p:cNvPicPr>
            <a:picLocks noChangeAspect="1"/>
          </p:cNvPicPr>
          <p:nvPr/>
        </p:nvPicPr>
        <p:blipFill>
          <a:blip r:embed="rId10"/>
          <a:stretch>
            <a:fillRect/>
          </a:stretch>
        </p:blipFill>
        <p:spPr>
          <a:xfrm>
            <a:off x="14275674" y="14240985"/>
            <a:ext cx="16856534" cy="13956686"/>
          </a:xfrm>
          <a:prstGeom prst="rect">
            <a:avLst/>
          </a:prstGeom>
        </p:spPr>
      </p:pic>
    </p:spTree>
    <p:extLst>
      <p:ext uri="{BB962C8B-B14F-4D97-AF65-F5344CB8AC3E}">
        <p14:creationId xmlns:p14="http://schemas.microsoft.com/office/powerpoint/2010/main" val="101539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a:bodyPr>
          <a:lstStyle/>
          <a:p>
            <a:pPr algn="ctr">
              <a:lnSpc>
                <a:spcPct val="100000"/>
              </a:lnSpc>
            </a:pP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Get </a:t>
            </a:r>
            <a:r>
              <a:rPr lang="en-US" sz="12300" dirty="0">
                <a:solidFill>
                  <a:srgbClr val="E04336"/>
                </a:solidFill>
                <a:latin typeface="Lato Semibold" panose="020F0502020204030203" pitchFamily="34" charset="0"/>
                <a:ea typeface="Lato Semibold" panose="020F0502020204030203" pitchFamily="34" charset="0"/>
                <a:cs typeface="Lato Semibold" panose="020F0502020204030203" pitchFamily="34" charset="0"/>
              </a:rPr>
              <a:t>f</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u</a:t>
            </a:r>
            <a:r>
              <a:rPr lang="en-US" sz="12300" dirty="0">
                <a:solidFill>
                  <a:srgbClr val="FFC0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rgbClr val="FFFF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a:t>
            </a:r>
            <a:r>
              <a:rPr lang="en-US" sz="12300" dirty="0">
                <a:solidFill>
                  <a:srgbClr val="00B050"/>
                </a:solidFill>
                <a:latin typeface="Lato Semibold" panose="020F0502020204030203" pitchFamily="34" charset="0"/>
                <a:ea typeface="Lato Semibold" panose="020F0502020204030203" pitchFamily="34" charset="0"/>
                <a:cs typeface="Lato Semibold" panose="020F0502020204030203" pitchFamily="34" charset="0"/>
              </a:rPr>
              <a:t>c</a:t>
            </a:r>
            <a:r>
              <a:rPr lang="en-US" sz="12300" dirty="0">
                <a:solidFill>
                  <a:srgbClr val="B3E5FC"/>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E91E63"/>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accent4">
                    <a:lumMod val="60000"/>
                    <a:lumOff val="40000"/>
                  </a:schemeClr>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r</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 graphics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on a</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transparent background</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~$1/each from…</a:t>
            </a:r>
            <a:endParaRPr lang="en-US" sz="17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7714205"/>
            <a:ext cx="21191559" cy="1446550"/>
          </a:xfrm>
          <a:prstGeom prst="rect">
            <a:avLst/>
          </a:prstGeom>
          <a:noFill/>
        </p:spPr>
        <p:txBody>
          <a:bodyPr wrap="square" rtlCol="0">
            <a:spAutoFit/>
          </a:bodyPr>
          <a:lstStyle/>
          <a:p>
            <a:pPr algn="ctr"/>
            <a:r>
              <a:rPr lang="en-US" sz="8800" dirty="0">
                <a:hlinkClick r:id="rId2"/>
              </a:rPr>
              <a:t>https://vectorstock.com</a:t>
            </a:r>
            <a:endParaRPr lang="en-US" sz="8800" dirty="0"/>
          </a:p>
        </p:txBody>
      </p:sp>
      <p:pic>
        <p:nvPicPr>
          <p:cNvPr id="3" name="Picture 2">
            <a:hlinkClick r:id="rId3"/>
            <a:extLst>
              <a:ext uri="{FF2B5EF4-FFF2-40B4-BE49-F238E27FC236}">
                <a16:creationId xmlns:a16="http://schemas.microsoft.com/office/drawing/2014/main" id="{B379DFED-4A72-43CB-B6FB-7910A8CA79EE}"/>
              </a:ext>
            </a:extLst>
          </p:cNvPr>
          <p:cNvPicPr>
            <a:picLocks noChangeAspect="1"/>
          </p:cNvPicPr>
          <p:nvPr/>
        </p:nvPicPr>
        <p:blipFill>
          <a:blip r:embed="rId4"/>
          <a:stretch>
            <a:fillRect/>
          </a:stretch>
        </p:blipFill>
        <p:spPr>
          <a:xfrm>
            <a:off x="9514088" y="10811530"/>
            <a:ext cx="30349423" cy="16239744"/>
          </a:xfrm>
          <a:prstGeom prst="rect">
            <a:avLst/>
          </a:prstGeom>
        </p:spPr>
      </p:pic>
      <p:sp>
        <p:nvSpPr>
          <p:cNvPr id="7" name="Rectangle 6">
            <a:extLst>
              <a:ext uri="{FF2B5EF4-FFF2-40B4-BE49-F238E27FC236}">
                <a16:creationId xmlns:a16="http://schemas.microsoft.com/office/drawing/2014/main" id="{7F92422B-D428-4616-A60F-8059ED5C2C72}"/>
              </a:ext>
            </a:extLst>
          </p:cNvPr>
          <p:cNvSpPr/>
          <p:nvPr/>
        </p:nvSpPr>
        <p:spPr>
          <a:xfrm>
            <a:off x="14893489" y="6794499"/>
            <a:ext cx="19590620" cy="3154710"/>
          </a:xfrm>
          <a:prstGeom prst="rect">
            <a:avLst/>
          </a:prstGeom>
        </p:spPr>
        <p:txBody>
          <a:bodyPr wrap="none">
            <a:spAutoFit/>
          </a:bodyPr>
          <a:lstStyle/>
          <a:p>
            <a:pPr algn="ctr"/>
            <a:r>
              <a:rPr lang="en-US" sz="199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VectorStock.com</a:t>
            </a:r>
            <a:endParaRPr lang="en-US" sz="3200" dirty="0"/>
          </a:p>
        </p:txBody>
      </p:sp>
    </p:spTree>
    <p:extLst>
      <p:ext uri="{BB962C8B-B14F-4D97-AF65-F5344CB8AC3E}">
        <p14:creationId xmlns:p14="http://schemas.microsoft.com/office/powerpoint/2010/main" val="326326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solidFill>
                  <a:schemeClr val="bg1"/>
                </a:solidFill>
                <a:latin typeface="Lato Black" panose="020F0A02020204030203" pitchFamily="34" charset="0"/>
                <a:hlinkClick r:id="rId2"/>
              </a:rPr>
              <a:t>http://BioRender.com</a:t>
            </a:r>
            <a:endParaRPr lang="en-US" sz="8800" dirty="0"/>
          </a:p>
        </p:txBody>
      </p:sp>
      <p:pic>
        <p:nvPicPr>
          <p:cNvPr id="2" name="Picture 1">
            <a:extLst>
              <a:ext uri="{FF2B5EF4-FFF2-40B4-BE49-F238E27FC236}">
                <a16:creationId xmlns:a16="http://schemas.microsoft.com/office/drawing/2014/main" id="{51E170E9-5BF9-4794-AE70-F09ED5962CB2}"/>
              </a:ext>
            </a:extLst>
          </p:cNvPr>
          <p:cNvPicPr>
            <a:picLocks noChangeAspect="1"/>
          </p:cNvPicPr>
          <p:nvPr/>
        </p:nvPicPr>
        <p:blipFill>
          <a:blip r:embed="rId3"/>
          <a:stretch>
            <a:fillRect/>
          </a:stretch>
        </p:blipFill>
        <p:spPr>
          <a:xfrm>
            <a:off x="11850614" y="8032400"/>
            <a:ext cx="25676372" cy="18342779"/>
          </a:xfrm>
          <a:prstGeom prst="rect">
            <a:avLst/>
          </a:prstGeom>
        </p:spPr>
      </p:pic>
      <p:sp>
        <p:nvSpPr>
          <p:cNvPr id="9" name="Title 1">
            <a:extLst>
              <a:ext uri="{FF2B5EF4-FFF2-40B4-BE49-F238E27FC236}">
                <a16:creationId xmlns:a16="http://schemas.microsoft.com/office/drawing/2014/main" id="{9C20C6E8-8562-4739-97B7-8AA5821965E4}"/>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create </a:t>
            </a:r>
            <a:r>
              <a:rPr lang="en-US" sz="14700" dirty="0">
                <a:solidFill>
                  <a:schemeClr val="bg1"/>
                </a:solidFill>
                <a:latin typeface="Lato Black" panose="020F0A02020204030203" pitchFamily="34" charset="0"/>
                <a:ea typeface="Lato Thin" panose="020F0502020204030203" pitchFamily="34" charset="0"/>
                <a:cs typeface="Lato Thin" panose="020F0502020204030203" pitchFamily="34" charset="0"/>
              </a:rPr>
              <a:t>biology figures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with</a:t>
            </a:r>
            <a:br>
              <a:rPr lang="en-US" dirty="0">
                <a:solidFill>
                  <a:schemeClr val="bg1"/>
                </a:solidFill>
                <a:latin typeface="Lato Black" panose="020F0A02020204030203" pitchFamily="34" charset="0"/>
              </a:rPr>
            </a:br>
            <a:r>
              <a:rPr lang="en-US" dirty="0">
                <a:solidFill>
                  <a:srgbClr val="EA4C89"/>
                </a:solidFill>
                <a:latin typeface="Lato Black" panose="020F0A02020204030203" pitchFamily="34" charset="0"/>
                <a:hlinkClick r:id="rId2">
                  <a:extLst>
                    <a:ext uri="{A12FA001-AC4F-418D-AE19-62706E023703}">
                      <ahyp:hlinkClr xmlns:ahyp="http://schemas.microsoft.com/office/drawing/2018/hyperlinkcolor" val="tx"/>
                    </a:ext>
                  </a:extLst>
                </a:hlinkClick>
              </a:rPr>
              <a:t>BioRender.com</a:t>
            </a:r>
            <a:endParaRPr lang="en-US" dirty="0">
              <a:solidFill>
                <a:srgbClr val="EA4C89"/>
              </a:solidFill>
              <a:latin typeface="Lato Hairline" panose="020F0202020204030203" pitchFamily="34" charset="0"/>
            </a:endParaRPr>
          </a:p>
        </p:txBody>
      </p:sp>
    </p:spTree>
    <p:extLst>
      <p:ext uri="{BB962C8B-B14F-4D97-AF65-F5344CB8AC3E}">
        <p14:creationId xmlns:p14="http://schemas.microsoft.com/office/powerpoint/2010/main" val="2315730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fontScale="90000"/>
          </a:bodyPr>
          <a:lstStyle/>
          <a:p>
            <a:pPr>
              <a:lnSpc>
                <a:spcPct val="100000"/>
              </a:lnSpc>
            </a:pPr>
            <a:r>
              <a:rPr lang="en-US" sz="12300" dirty="0">
                <a:solidFill>
                  <a:schemeClr val="bg1"/>
                </a:solidFill>
                <a:latin typeface="Lato Black" panose="020F0A02020204030203" pitchFamily="34" charset="0"/>
                <a:ea typeface="Lato Semibold" panose="020F0502020204030203" pitchFamily="34" charset="0"/>
                <a:cs typeface="Lato Semibold" panose="020F0502020204030203" pitchFamily="34" charset="0"/>
              </a:rPr>
              <a:t>Stuck on a design dilemma?</a:t>
            </a:r>
            <a:r>
              <a:rPr lang="en-US" sz="12300" dirty="0">
                <a:solidFill>
                  <a:srgbClr val="FFA726"/>
                </a:solidFill>
                <a:latin typeface="Lato Semibold" panose="020F0502020204030203" pitchFamily="34" charset="0"/>
                <a:ea typeface="Lato Semibold" panose="020F0502020204030203" pitchFamily="34" charset="0"/>
                <a:cs typeface="Lato Semibold" panose="020F0502020204030203" pitchFamily="34" charset="0"/>
              </a:rPr>
              <a:t>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Do what other designers do! Go to </a:t>
            </a:r>
            <a:r>
              <a:rPr lang="en-US" sz="12300" dirty="0">
                <a:solidFill>
                  <a:srgbClr val="EA4C89"/>
                </a:solidFill>
                <a:latin typeface="Lato Thin" panose="020B0604020202020204" charset="0"/>
                <a:ea typeface="Lato Thin" panose="020B0604020202020204" charset="0"/>
                <a:cs typeface="Lato Thin" panose="020B0604020202020204" charset="0"/>
              </a:rPr>
              <a:t>dribbble.com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and scroll through stuff until a solution jumps out at you.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Try searching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posters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graph</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lumMod val="65000"/>
                </a:schemeClr>
              </a:solidFill>
              <a:latin typeface="Lato Thin" panose="020F0502020204030203" pitchFamily="34" charset="0"/>
              <a:ea typeface="Lato Thin" panose="020F0502020204030203" pitchFamily="34" charset="0"/>
              <a:cs typeface="Lato Thin"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hlinkClick r:id="rId2"/>
              </a:rPr>
              <a:t>https://dribbble.com/</a:t>
            </a:r>
            <a:endParaRPr lang="en-US" sz="8800" dirty="0"/>
          </a:p>
        </p:txBody>
      </p:sp>
      <p:pic>
        <p:nvPicPr>
          <p:cNvPr id="7" name="Picture 6">
            <a:extLst>
              <a:ext uri="{FF2B5EF4-FFF2-40B4-BE49-F238E27FC236}">
                <a16:creationId xmlns:a16="http://schemas.microsoft.com/office/drawing/2014/main" id="{52A924EA-C439-465C-8A43-AA33102CF8BB}"/>
              </a:ext>
            </a:extLst>
          </p:cNvPr>
          <p:cNvPicPr>
            <a:picLocks noChangeAspect="1"/>
          </p:cNvPicPr>
          <p:nvPr/>
        </p:nvPicPr>
        <p:blipFill>
          <a:blip r:embed="rId3"/>
          <a:stretch>
            <a:fillRect/>
          </a:stretch>
        </p:blipFill>
        <p:spPr>
          <a:xfrm>
            <a:off x="11597353" y="8382019"/>
            <a:ext cx="26182892" cy="17693990"/>
          </a:xfrm>
          <a:prstGeom prst="rect">
            <a:avLst/>
          </a:prstGeom>
          <a:ln>
            <a:solidFill>
              <a:schemeClr val="bg1"/>
            </a:solidFill>
          </a:ln>
        </p:spPr>
      </p:pic>
    </p:spTree>
    <p:extLst>
      <p:ext uri="{BB962C8B-B14F-4D97-AF65-F5344CB8AC3E}">
        <p14:creationId xmlns:p14="http://schemas.microsoft.com/office/powerpoint/2010/main" val="387532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BE9"/>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80B76EC-CB09-4E6A-88FA-AEB8DEAF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5070937"/>
            <a:ext cx="37033200" cy="24517350"/>
          </a:xfrm>
          <a:prstGeom prst="rect">
            <a:avLst/>
          </a:prstGeom>
        </p:spPr>
      </p:pic>
      <p:sp>
        <p:nvSpPr>
          <p:cNvPr id="6" name="TextBox 5">
            <a:extLst>
              <a:ext uri="{FF2B5EF4-FFF2-40B4-BE49-F238E27FC236}">
                <a16:creationId xmlns:a16="http://schemas.microsoft.com/office/drawing/2014/main" id="{68A52B70-A07B-4CED-928A-F784B2A39E63}"/>
              </a:ext>
            </a:extLst>
          </p:cNvPr>
          <p:cNvSpPr txBox="1"/>
          <p:nvPr/>
        </p:nvSpPr>
        <p:spPr>
          <a:xfrm>
            <a:off x="9069540" y="3255056"/>
            <a:ext cx="34135860" cy="3631763"/>
          </a:xfrm>
          <a:prstGeom prst="rect">
            <a:avLst/>
          </a:prstGeom>
          <a:noFill/>
        </p:spPr>
        <p:txBody>
          <a:bodyPr wrap="square" rtlCol="0">
            <a:spAutoFit/>
          </a:bodyPr>
          <a:lstStyle/>
          <a:p>
            <a:r>
              <a:rPr lang="en-US" sz="11500" dirty="0">
                <a:solidFill>
                  <a:srgbClr val="263238"/>
                </a:solidFill>
                <a:latin typeface="Lato" panose="020F0502020204030203" pitchFamily="34" charset="0"/>
              </a:rPr>
              <a:t>If your punchline is more than 2 lines,</a:t>
            </a:r>
            <a:r>
              <a:rPr lang="en-US" sz="11500" b="1" dirty="0">
                <a:solidFill>
                  <a:srgbClr val="263238"/>
                </a:solidFill>
                <a:latin typeface="Lato" panose="020F0502020204030203" pitchFamily="34" charset="0"/>
              </a:rPr>
              <a:t> don’t center it</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Centered text is</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slower to read</a:t>
            </a:r>
            <a:r>
              <a:rPr lang="en-US" sz="11500" dirty="0">
                <a:solidFill>
                  <a:srgbClr val="263238"/>
                </a:solidFill>
                <a:latin typeface="Lato" panose="020F0502020204030203" pitchFamily="34" charset="0"/>
              </a:rPr>
              <a:t> than left-aligned text.</a:t>
            </a:r>
          </a:p>
        </p:txBody>
      </p:sp>
    </p:spTree>
    <p:extLst>
      <p:ext uri="{BB962C8B-B14F-4D97-AF65-F5344CB8AC3E}">
        <p14:creationId xmlns:p14="http://schemas.microsoft.com/office/powerpoint/2010/main" val="2322291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116430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Gallery</a:t>
            </a:r>
            <a:endPar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8026312"/>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Real posters designed based off of the main templates.</a:t>
            </a:r>
          </a:p>
        </p:txBody>
      </p:sp>
    </p:spTree>
    <p:extLst>
      <p:ext uri="{BB962C8B-B14F-4D97-AF65-F5344CB8AC3E}">
        <p14:creationId xmlns:p14="http://schemas.microsoft.com/office/powerpoint/2010/main" val="1109837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5913012"/>
            <a:ext cx="35757853" cy="1856214"/>
          </a:xfrm>
          <a:prstGeom prst="rect">
            <a:avLst/>
          </a:prstGeom>
          <a:noFill/>
        </p:spPr>
        <p:txBody>
          <a:bodyPr wrap="square" rtlCol="0">
            <a:spAutoFit/>
          </a:bodyPr>
          <a:lstStyle/>
          <a:p>
            <a:pPr algn="ctr">
              <a:lnSpc>
                <a:spcPct val="150000"/>
              </a:lnSpc>
            </a:pP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milankloewer</a:t>
            </a:r>
            <a:endParaRPr lang="en-US" sz="88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61F530-6BFB-49DD-8BB5-E78A621F656D}"/>
              </a:ext>
            </a:extLst>
          </p:cNvPr>
          <p:cNvSpPr/>
          <p:nvPr/>
        </p:nvSpPr>
        <p:spPr>
          <a:xfrm>
            <a:off x="11720342" y="28360401"/>
            <a:ext cx="25936909" cy="1446550"/>
          </a:xfrm>
          <a:prstGeom prst="rect">
            <a:avLst/>
          </a:prstGeom>
        </p:spPr>
        <p:txBody>
          <a:bodyPr wrap="none">
            <a:spAutoFit/>
          </a:bodyPr>
          <a:lstStyle/>
          <a:p>
            <a:r>
              <a:rPr lang="en-US" sz="8800" dirty="0">
                <a:latin typeface="Lato" panose="020F0502020204030203" pitchFamily="34" charset="0"/>
                <a:ea typeface="Lato" panose="020F0502020204030203" pitchFamily="34" charset="0"/>
                <a:cs typeface="Lato" panose="020F0502020204030203" pitchFamily="34" charset="0"/>
                <a:hlinkClick r:id="rId3"/>
              </a:rPr>
              <a:t>http://www.milank.de/documents/kloewer_egu.pdf</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C24C984-F59A-4C4A-9D71-C9F922651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131" y="3654856"/>
            <a:ext cx="29093337" cy="20657955"/>
          </a:xfrm>
          <a:prstGeom prst="rect">
            <a:avLst/>
          </a:prstGeom>
          <a:ln>
            <a:solidFill>
              <a:schemeClr val="tx1">
                <a:lumMod val="95000"/>
                <a:lumOff val="5000"/>
              </a:schemeClr>
            </a:solidFill>
          </a:ln>
        </p:spPr>
      </p:pic>
    </p:spTree>
    <p:extLst>
      <p:ext uri="{BB962C8B-B14F-4D97-AF65-F5344CB8AC3E}">
        <p14:creationId xmlns:p14="http://schemas.microsoft.com/office/powerpoint/2010/main" val="375233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03E31E80-283F-4632-97E5-643C577C5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9"/>
          <a:stretch/>
        </p:blipFill>
        <p:spPr bwMode="auto">
          <a:xfrm>
            <a:off x="11497017" y="5343524"/>
            <a:ext cx="26383566" cy="1751647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mikemorrison</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26030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jesshlay</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3" name="Object 2">
            <a:extLst>
              <a:ext uri="{FF2B5EF4-FFF2-40B4-BE49-F238E27FC236}">
                <a16:creationId xmlns:a16="http://schemas.microsoft.com/office/drawing/2014/main" id="{B7EF466A-CA7C-4297-8F6A-49B6D78EFC15}"/>
              </a:ext>
            </a:extLst>
          </p:cNvPr>
          <p:cNvGraphicFramePr>
            <a:graphicFrameLocks noChangeAspect="1"/>
          </p:cNvGraphicFramePr>
          <p:nvPr>
            <p:extLst>
              <p:ext uri="{D42A27DB-BD31-4B8C-83A1-F6EECF244321}">
                <p14:modId xmlns:p14="http://schemas.microsoft.com/office/powerpoint/2010/main" val="3658982308"/>
              </p:ext>
            </p:extLst>
          </p:nvPr>
        </p:nvGraphicFramePr>
        <p:xfrm>
          <a:off x="9945704" y="4150509"/>
          <a:ext cx="29486192" cy="19657461"/>
        </p:xfrm>
        <a:graphic>
          <a:graphicData uri="http://schemas.openxmlformats.org/presentationml/2006/ole">
            <mc:AlternateContent xmlns:mc="http://schemas.openxmlformats.org/markup-compatibility/2006">
              <mc:Choice xmlns:v="urn:schemas-microsoft-com:vml" Requires="v">
                <p:oleObj name="Acrobat Document" r:id="rId3" imgW="37033200" imgH="24688800" progId="Acrobat.Document.DC">
                  <p:embed/>
                </p:oleObj>
              </mc:Choice>
              <mc:Fallback>
                <p:oleObj name="Acrobat Document" r:id="rId3" imgW="37033200" imgH="24688800" progId="Acrobat.Document.DC">
                  <p:embed/>
                  <p:pic>
                    <p:nvPicPr>
                      <p:cNvPr id="3" name="Object 2">
                        <a:extLst>
                          <a:ext uri="{FF2B5EF4-FFF2-40B4-BE49-F238E27FC236}">
                            <a16:creationId xmlns:a16="http://schemas.microsoft.com/office/drawing/2014/main" id="{B7EF466A-CA7C-4297-8F6A-49B6D78EFC15}"/>
                          </a:ext>
                        </a:extLst>
                      </p:cNvPr>
                      <p:cNvPicPr/>
                      <p:nvPr/>
                    </p:nvPicPr>
                    <p:blipFill>
                      <a:blip r:embed="rId4"/>
                      <a:stretch>
                        <a:fillRect/>
                      </a:stretch>
                    </p:blipFill>
                    <p:spPr>
                      <a:xfrm>
                        <a:off x="9945704" y="4150509"/>
                        <a:ext cx="29486192" cy="19657461"/>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873960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https://pbs.twimg.com/media/D597qQBWsAA4A4j.jpg:large">
            <a:extLst>
              <a:ext uri="{FF2B5EF4-FFF2-40B4-BE49-F238E27FC236}">
                <a16:creationId xmlns:a16="http://schemas.microsoft.com/office/drawing/2014/main" id="{298086AD-6BBD-411B-90C4-E10D177A5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4" t="12843" r="6734" b="41525"/>
          <a:stretch/>
        </p:blipFill>
        <p:spPr bwMode="auto">
          <a:xfrm>
            <a:off x="3747862" y="3193622"/>
            <a:ext cx="12114101" cy="956367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4" name="Picture 4" descr="https://pbs.twimg.com/media/D56uq4yWsAEQVG3.jpg:large">
            <a:extLst>
              <a:ext uri="{FF2B5EF4-FFF2-40B4-BE49-F238E27FC236}">
                <a16:creationId xmlns:a16="http://schemas.microsoft.com/office/drawing/2014/main" id="{3522CA4A-8D8A-4C42-AE1E-06E4EB2D2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3" t="8988" r="18500" b="26612"/>
          <a:stretch/>
        </p:blipFill>
        <p:spPr bwMode="auto">
          <a:xfrm>
            <a:off x="18792107" y="3193623"/>
            <a:ext cx="12407222"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2830970" y="127573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4"/>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4"/>
              </a:rPr>
              <a:t>MattKuhnDVM</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5BFD7F9-54DC-4B2C-98EC-E76B5670C695}"/>
              </a:ext>
            </a:extLst>
          </p:cNvPr>
          <p:cNvSpPr txBox="1"/>
          <p:nvPr/>
        </p:nvSpPr>
        <p:spPr>
          <a:xfrm>
            <a:off x="18021775" y="12805909"/>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SPrinceWare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074" name="Picture 2" descr="https://pbs.twimg.com/media/D-fT-d0XoAA4N5T.jpg:large">
            <a:extLst>
              <a:ext uri="{FF2B5EF4-FFF2-40B4-BE49-F238E27FC236}">
                <a16:creationId xmlns:a16="http://schemas.microsoft.com/office/drawing/2014/main" id="{3A12A41B-5D71-4595-A85A-E6E750138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1042" y="3193622"/>
            <a:ext cx="12816381"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AE5482-F33E-40B7-A137-A48C48A8A504}"/>
              </a:ext>
            </a:extLst>
          </p:cNvPr>
          <p:cNvSpPr txBox="1"/>
          <p:nvPr/>
        </p:nvSpPr>
        <p:spPr>
          <a:xfrm>
            <a:off x="33825289" y="12757299"/>
            <a:ext cx="13947886" cy="118231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en-US" sz="5400" b="1" dirty="0" err="1">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ramya_ramaswami</a:t>
            </a:r>
            <a:endParaRPr lang="en-US" sz="54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CE04F9E-90B9-4889-9811-B5599A5C4CA9}"/>
              </a:ext>
            </a:extLst>
          </p:cNvPr>
          <p:cNvPicPr>
            <a:picLocks noChangeAspect="1"/>
          </p:cNvPicPr>
          <p:nvPr/>
        </p:nvPicPr>
        <p:blipFill>
          <a:blip r:embed="rId8"/>
          <a:stretch>
            <a:fillRect/>
          </a:stretch>
        </p:blipFill>
        <p:spPr>
          <a:xfrm>
            <a:off x="3747862" y="17406175"/>
            <a:ext cx="12315825" cy="8201025"/>
          </a:xfrm>
          <a:prstGeom prst="rect">
            <a:avLst/>
          </a:prstGeom>
          <a:ln>
            <a:solidFill>
              <a:schemeClr val="bg1"/>
            </a:solidFill>
          </a:ln>
        </p:spPr>
      </p:pic>
      <p:sp>
        <p:nvSpPr>
          <p:cNvPr id="9" name="TextBox 8">
            <a:extLst>
              <a:ext uri="{FF2B5EF4-FFF2-40B4-BE49-F238E27FC236}">
                <a16:creationId xmlns:a16="http://schemas.microsoft.com/office/drawing/2014/main" id="{F3150A52-D22F-414F-B3AE-270ACFA2D89A}"/>
              </a:ext>
            </a:extLst>
          </p:cNvPr>
          <p:cNvSpPr txBox="1"/>
          <p:nvPr/>
        </p:nvSpPr>
        <p:spPr>
          <a:xfrm>
            <a:off x="283096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9"/>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9"/>
              </a:rPr>
              <a:t>NoraBalboa</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72A4E739-9164-4BFA-BA56-815CC978EF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92107" y="17406175"/>
            <a:ext cx="11596375" cy="8201025"/>
          </a:xfrm>
          <a:prstGeom prst="rect">
            <a:avLst/>
          </a:prstGeom>
        </p:spPr>
      </p:pic>
      <p:sp>
        <p:nvSpPr>
          <p:cNvPr id="13" name="TextBox 12">
            <a:extLst>
              <a:ext uri="{FF2B5EF4-FFF2-40B4-BE49-F238E27FC236}">
                <a16:creationId xmlns:a16="http://schemas.microsoft.com/office/drawing/2014/main" id="{8BBC0EC0-575D-4CCE-869A-256E2717381C}"/>
              </a:ext>
            </a:extLst>
          </p:cNvPr>
          <p:cNvSpPr txBox="1"/>
          <p:nvPr/>
        </p:nvSpPr>
        <p:spPr>
          <a:xfrm>
            <a:off x="17714857"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1"/>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1"/>
              </a:rPr>
              <a:t>BrzezinskiRafi</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11" descr="A person posing for the camera&#10;&#10;Description automatically generated">
            <a:extLst>
              <a:ext uri="{FF2B5EF4-FFF2-40B4-BE49-F238E27FC236}">
                <a16:creationId xmlns:a16="http://schemas.microsoft.com/office/drawing/2014/main" id="{54E5F326-DC0E-4D2E-90F1-0113720A8123}"/>
              </a:ext>
            </a:extLst>
          </p:cNvPr>
          <p:cNvPicPr>
            <a:picLocks noChangeAspect="1"/>
          </p:cNvPicPr>
          <p:nvPr/>
        </p:nvPicPr>
        <p:blipFill rotWithShape="1">
          <a:blip r:embed="rId12">
            <a:extLst>
              <a:ext uri="{28A0092B-C50C-407E-A947-70E740481C1C}">
                <a14:useLocalDpi xmlns:a14="http://schemas.microsoft.com/office/drawing/2010/main" val="0"/>
              </a:ext>
            </a:extLst>
          </a:blip>
          <a:srcRect b="37202"/>
          <a:stretch/>
        </p:blipFill>
        <p:spPr>
          <a:xfrm>
            <a:off x="34147961" y="17406175"/>
            <a:ext cx="13059462" cy="8201025"/>
          </a:xfrm>
          <a:prstGeom prst="rect">
            <a:avLst/>
          </a:prstGeom>
          <a:ln>
            <a:solidFill>
              <a:schemeClr val="bg1"/>
            </a:solidFill>
          </a:ln>
        </p:spPr>
      </p:pic>
      <p:sp>
        <p:nvSpPr>
          <p:cNvPr id="16" name="TextBox 15">
            <a:extLst>
              <a:ext uri="{FF2B5EF4-FFF2-40B4-BE49-F238E27FC236}">
                <a16:creationId xmlns:a16="http://schemas.microsoft.com/office/drawing/2014/main" id="{22A54AFB-2F9A-423D-A305-C29E1DE40E2E}"/>
              </a:ext>
            </a:extLst>
          </p:cNvPr>
          <p:cNvSpPr txBox="1"/>
          <p:nvPr/>
        </p:nvSpPr>
        <p:spPr>
          <a:xfrm>
            <a:off x="3382528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3"/>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3"/>
              </a:rPr>
              <a:t>RhondaVSharpe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0817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6405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M</a:t>
            </a:r>
            <a:r>
              <a:rPr lang="en-US" sz="43800" b="1" dirty="0">
                <a:solidFill>
                  <a:srgbClr val="F44336"/>
                </a:solidFill>
                <a:latin typeface="Lato Black" panose="020F0502020204030203" pitchFamily="34" charset="0"/>
                <a:ea typeface="Lato Black" panose="020F0502020204030203" pitchFamily="34" charset="0"/>
                <a:cs typeface="Lato Black" panose="020F0502020204030203" pitchFamily="34" charset="0"/>
              </a:rPr>
              <a:t>o</a:t>
            </a:r>
            <a:r>
              <a:rPr lang="en-US" sz="43800" b="1" dirty="0">
                <a:solidFill>
                  <a:srgbClr val="9C27B0"/>
                </a:solidFill>
                <a:latin typeface="Lato Black" panose="020F0502020204030203" pitchFamily="34" charset="0"/>
                <a:ea typeface="Lato Black" panose="020F0502020204030203" pitchFamily="34" charset="0"/>
                <a:cs typeface="Lato Black" panose="020F0502020204030203" pitchFamily="34" charset="0"/>
              </a:rPr>
              <a:t>d</a:t>
            </a:r>
            <a:r>
              <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rPr>
              <a:t>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26062"/>
            <a:ext cx="35757853" cy="3887539"/>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Community-submitted modifications that you can edit.</a:t>
            </a:r>
          </a:p>
          <a:p>
            <a:pPr algn="ctr">
              <a:lnSpc>
                <a:spcPct val="150000"/>
              </a:lnSpc>
            </a:pPr>
            <a:r>
              <a:rPr lang="en-US" sz="8800" dirty="0">
                <a:solidFill>
                  <a:srgbClr val="9E9E9E"/>
                </a:solidFill>
                <a:latin typeface="Lato" panose="020F0502020204030203" pitchFamily="34" charset="0"/>
                <a:ea typeface="Lato" panose="020F0502020204030203" pitchFamily="34" charset="0"/>
                <a:cs typeface="Lato" panose="020F0502020204030203" pitchFamily="34" charset="0"/>
              </a:rPr>
              <a:t>Make them your own!</a:t>
            </a:r>
          </a:p>
        </p:txBody>
      </p:sp>
    </p:spTree>
    <p:extLst>
      <p:ext uri="{BB962C8B-B14F-4D97-AF65-F5344CB8AC3E}">
        <p14:creationId xmlns:p14="http://schemas.microsoft.com/office/powerpoint/2010/main" val="27045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DCE2B9B5-789C-4130-84E0-D71F63B278C4}"/>
              </a:ext>
            </a:extLst>
          </p:cNvPr>
          <p:cNvGrpSpPr/>
          <p:nvPr/>
        </p:nvGrpSpPr>
        <p:grpSpPr>
          <a:xfrm>
            <a:off x="20817015" y="29440994"/>
            <a:ext cx="3238740" cy="2713630"/>
            <a:chOff x="20817015" y="29440994"/>
            <a:chExt cx="3238740" cy="2713630"/>
          </a:xfrm>
        </p:grpSpPr>
        <p:sp>
          <p:nvSpPr>
            <p:cNvPr id="43" name="Rectangle: Top Corners Rounded 42">
              <a:extLst>
                <a:ext uri="{FF2B5EF4-FFF2-40B4-BE49-F238E27FC236}">
                  <a16:creationId xmlns:a16="http://schemas.microsoft.com/office/drawing/2014/main" id="{B00A1732-BBB5-4CA8-B99F-BD8107BE4580}"/>
                </a:ext>
              </a:extLst>
            </p:cNvPr>
            <p:cNvSpPr/>
            <p:nvPr/>
          </p:nvSpPr>
          <p:spPr>
            <a:xfrm rot="16200000">
              <a:off x="21143159" y="29114850"/>
              <a:ext cx="2586451" cy="3238740"/>
            </a:xfrm>
            <a:prstGeom prst="round2SameRect">
              <a:avLst/>
            </a:prstGeom>
            <a:solidFill>
              <a:srgbClr val="3109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a:extLst>
                <a:ext uri="{FF2B5EF4-FFF2-40B4-BE49-F238E27FC236}">
                  <a16:creationId xmlns:a16="http://schemas.microsoft.com/office/drawing/2014/main" id="{42FBEF49-1690-499B-B97D-9169655169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67814" y="29620861"/>
              <a:ext cx="529537" cy="529537"/>
            </a:xfrm>
            <a:prstGeom prst="rect">
              <a:avLst/>
            </a:prstGeom>
          </p:spPr>
        </p:pic>
        <p:sp>
          <p:nvSpPr>
            <p:cNvPr id="46" name="TextBox 45">
              <a:extLst>
                <a:ext uri="{FF2B5EF4-FFF2-40B4-BE49-F238E27FC236}">
                  <a16:creationId xmlns:a16="http://schemas.microsoft.com/office/drawing/2014/main" id="{8D463A87-88B4-48CB-9988-0FEA90F82300}"/>
                </a:ext>
              </a:extLst>
            </p:cNvPr>
            <p:cNvSpPr txBox="1"/>
            <p:nvPr/>
          </p:nvSpPr>
          <p:spPr>
            <a:xfrm rot="5400000">
              <a:off x="20273133" y="31034289"/>
              <a:ext cx="1779005" cy="461665"/>
            </a:xfrm>
            <a:prstGeom prst="rect">
              <a:avLst/>
            </a:prstGeom>
            <a:noFill/>
          </p:spPr>
          <p:txBody>
            <a:bodyPr wrap="square" rtlCol="0">
              <a:spAutoFit/>
            </a:bodyPr>
            <a:lstStyle/>
            <a:p>
              <a:r>
                <a:rPr lang="en-US" sz="24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PrePrint</a:t>
              </a:r>
              <a:endParaRPr lang="en-US" sz="2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pic>
        <p:nvPicPr>
          <p:cNvPr id="32" name="Graphic 31">
            <a:extLst>
              <a:ext uri="{FF2B5EF4-FFF2-40B4-BE49-F238E27FC236}">
                <a16:creationId xmlns:a16="http://schemas.microsoft.com/office/drawing/2014/main" id="{EBAD920F-47FD-4F90-8E6C-7D4BB4AC55E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296"/>
          <a:stretch/>
        </p:blipFill>
        <p:spPr>
          <a:xfrm>
            <a:off x="21431781" y="29514755"/>
            <a:ext cx="2508820" cy="2426135"/>
          </a:xfrm>
          <a:prstGeom prst="rect">
            <a:avLst/>
          </a:prstGeom>
        </p:spPr>
      </p:pic>
      <p:sp>
        <p:nvSpPr>
          <p:cNvPr id="4" name="Rectangle 3">
            <a:extLst>
              <a:ext uri="{FF2B5EF4-FFF2-40B4-BE49-F238E27FC236}">
                <a16:creationId xmlns:a16="http://schemas.microsoft.com/office/drawing/2014/main" id="{ACE03C34-F3CB-4D7E-BED6-4912BED00063}"/>
              </a:ext>
            </a:extLst>
          </p:cNvPr>
          <p:cNvSpPr/>
          <p:nvPr/>
        </p:nvSpPr>
        <p:spPr>
          <a:xfrm>
            <a:off x="0" y="0"/>
            <a:ext cx="18624884" cy="32918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331600C-5D44-4BE7-8500-7C17A936BFE4}"/>
              </a:ext>
            </a:extLst>
          </p:cNvPr>
          <p:cNvSpPr txBox="1"/>
          <p:nvPr/>
        </p:nvSpPr>
        <p:spPr>
          <a:xfrm>
            <a:off x="1299410" y="2791326"/>
            <a:ext cx="16699831" cy="3939540"/>
          </a:xfrm>
          <a:prstGeom prst="rect">
            <a:avLst/>
          </a:prstGeom>
          <a:noFill/>
        </p:spPr>
        <p:txBody>
          <a:bodyPr wrap="square" rtlCol="0">
            <a:spAutoFit/>
          </a:bodyPr>
          <a:lstStyle/>
          <a:p>
            <a:r>
              <a:rPr lang="en-US" sz="12500"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Creating a method to </a:t>
            </a:r>
          </a:p>
        </p:txBody>
      </p:sp>
      <p:sp>
        <p:nvSpPr>
          <p:cNvPr id="12" name="Rectangle 11">
            <a:extLst>
              <a:ext uri="{FF2B5EF4-FFF2-40B4-BE49-F238E27FC236}">
                <a16:creationId xmlns:a16="http://schemas.microsoft.com/office/drawing/2014/main" id="{C2AB02B3-FF6D-4ED8-9042-A3C19D418301}"/>
              </a:ext>
            </a:extLst>
          </p:cNvPr>
          <p:cNvSpPr/>
          <p:nvPr/>
        </p:nvSpPr>
        <p:spPr>
          <a:xfrm>
            <a:off x="20802600" y="3477406"/>
            <a:ext cx="26258396" cy="9949835"/>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8B43C867-B3D6-4C39-8B9F-FCDACBB0336D}"/>
              </a:ext>
            </a:extLst>
          </p:cNvPr>
          <p:cNvSpPr/>
          <p:nvPr/>
        </p:nvSpPr>
        <p:spPr>
          <a:xfrm>
            <a:off x="35467091" y="17830805"/>
            <a:ext cx="11593906" cy="9625636"/>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5" name="Picture 24" descr="A picture containing clock&#10;&#10;Description automatically generated">
            <a:extLst>
              <a:ext uri="{FF2B5EF4-FFF2-40B4-BE49-F238E27FC236}">
                <a16:creationId xmlns:a16="http://schemas.microsoft.com/office/drawing/2014/main" id="{0AF898B3-BEF6-4566-B202-4B75B7B8E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80944" y="4145822"/>
            <a:ext cx="24112559" cy="9372113"/>
          </a:xfrm>
          <a:prstGeom prst="rect">
            <a:avLst/>
          </a:prstGeom>
        </p:spPr>
      </p:pic>
      <p:sp>
        <p:nvSpPr>
          <p:cNvPr id="14" name="Rectangle 13">
            <a:extLst>
              <a:ext uri="{FF2B5EF4-FFF2-40B4-BE49-F238E27FC236}">
                <a16:creationId xmlns:a16="http://schemas.microsoft.com/office/drawing/2014/main" id="{B11DCBAC-78BF-402D-9060-61A22D93863D}"/>
              </a:ext>
            </a:extLst>
          </p:cNvPr>
          <p:cNvSpPr/>
          <p:nvPr/>
        </p:nvSpPr>
        <p:spPr>
          <a:xfrm>
            <a:off x="20802600" y="17830805"/>
            <a:ext cx="12153900" cy="9625635"/>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extBox 1">
            <a:extLst>
              <a:ext uri="{FF2B5EF4-FFF2-40B4-BE49-F238E27FC236}">
                <a16:creationId xmlns:a16="http://schemas.microsoft.com/office/drawing/2014/main" id="{FAC1221C-A8A5-4C04-AF52-0D59051268BF}"/>
              </a:ext>
            </a:extLst>
          </p:cNvPr>
          <p:cNvSpPr txBox="1"/>
          <p:nvPr/>
        </p:nvSpPr>
        <p:spPr>
          <a:xfrm>
            <a:off x="24555368" y="29723399"/>
            <a:ext cx="25947541" cy="1938992"/>
          </a:xfrm>
          <a:prstGeom prst="rect">
            <a:avLst/>
          </a:prstGeom>
          <a:noFill/>
        </p:spPr>
        <p:txBody>
          <a:bodyPr wrap="square" rtlCol="0">
            <a:spAutoFit/>
          </a:bodyPr>
          <a:lstStyle/>
          <a:p>
            <a:r>
              <a:rPr lang="en-US" sz="6000" b="1" dirty="0">
                <a:latin typeface="Rift Soft Light" panose="00000400000000000000" pitchFamily="50" charset="0"/>
              </a:rPr>
              <a:t>LEM HEWITT,  Phillip Merman, Ted crisp </a:t>
            </a:r>
            <a:r>
              <a:rPr lang="en-US" sz="6000" dirty="0">
                <a:latin typeface="Rift Soft Light" panose="00000400000000000000" pitchFamily="50" charset="0"/>
              </a:rPr>
              <a:t> </a:t>
            </a:r>
            <a:br>
              <a:rPr lang="en-US" sz="6000" dirty="0">
                <a:latin typeface="Rift Soft Light" panose="00000400000000000000" pitchFamily="50" charset="0"/>
              </a:rPr>
            </a:br>
            <a:r>
              <a:rPr lang="en-US" sz="6000" dirty="0">
                <a:latin typeface="Rift Soft Light" panose="00000400000000000000" pitchFamily="50" charset="0"/>
              </a:rPr>
              <a:t>EXAMPLE Graphics donated by biorender.com</a:t>
            </a:r>
          </a:p>
        </p:txBody>
      </p:sp>
      <p:pic>
        <p:nvPicPr>
          <p:cNvPr id="7" name="Graphic 6">
            <a:extLst>
              <a:ext uri="{FF2B5EF4-FFF2-40B4-BE49-F238E27FC236}">
                <a16:creationId xmlns:a16="http://schemas.microsoft.com/office/drawing/2014/main" id="{92AC0F14-769E-4F62-955A-4A726C3908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912425" y="19973597"/>
            <a:ext cx="9932246" cy="5650080"/>
          </a:xfrm>
          <a:prstGeom prst="rect">
            <a:avLst/>
          </a:prstGeom>
        </p:spPr>
      </p:pic>
      <p:pic>
        <p:nvPicPr>
          <p:cNvPr id="10" name="Graphic 9">
            <a:extLst>
              <a:ext uri="{FF2B5EF4-FFF2-40B4-BE49-F238E27FC236}">
                <a16:creationId xmlns:a16="http://schemas.microsoft.com/office/drawing/2014/main" id="{B6C5E9CB-2F80-4175-93F1-0C4978AF22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239116" y="19400465"/>
            <a:ext cx="10106526" cy="6304799"/>
          </a:xfrm>
          <a:prstGeom prst="rect">
            <a:avLst/>
          </a:prstGeom>
        </p:spPr>
      </p:pic>
      <p:sp>
        <p:nvSpPr>
          <p:cNvPr id="11" name="TextBox 10">
            <a:extLst>
              <a:ext uri="{FF2B5EF4-FFF2-40B4-BE49-F238E27FC236}">
                <a16:creationId xmlns:a16="http://schemas.microsoft.com/office/drawing/2014/main" id="{D205580D-71CE-42D4-8A22-B739F70327E5}"/>
              </a:ext>
            </a:extLst>
          </p:cNvPr>
          <p:cNvSpPr txBox="1"/>
          <p:nvPr/>
        </p:nvSpPr>
        <p:spPr>
          <a:xfrm>
            <a:off x="21912425" y="4145823"/>
            <a:ext cx="11044075"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Immune checkpoint </a:t>
            </a:r>
            <a:r>
              <a:rPr lang="en-US" sz="4800" dirty="0">
                <a:solidFill>
                  <a:srgbClr val="ED1C24"/>
                </a:solidFill>
                <a:latin typeface="Segoe UI" panose="020B0502040204020203" pitchFamily="34" charset="0"/>
                <a:ea typeface="Segoe UI Black" panose="020B0A02040204020203" pitchFamily="34" charset="0"/>
                <a:cs typeface="Segoe UI" panose="020B0502040204020203" pitchFamily="34" charset="0"/>
              </a:rPr>
              <a:t>inhibits</a:t>
            </a:r>
            <a:r>
              <a:rPr lang="en-US" sz="4800" dirty="0">
                <a:latin typeface="Segoe UI" panose="020B0502040204020203" pitchFamily="34" charset="0"/>
                <a:ea typeface="Segoe UI Black" panose="020B0A02040204020203" pitchFamily="34" charset="0"/>
                <a:cs typeface="Segoe UI" panose="020B0502040204020203" pitchFamily="34" charset="0"/>
              </a:rPr>
              <a:t> T-cell activation.</a:t>
            </a:r>
          </a:p>
        </p:txBody>
      </p:sp>
      <p:sp>
        <p:nvSpPr>
          <p:cNvPr id="19" name="TextBox 18">
            <a:extLst>
              <a:ext uri="{FF2B5EF4-FFF2-40B4-BE49-F238E27FC236}">
                <a16:creationId xmlns:a16="http://schemas.microsoft.com/office/drawing/2014/main" id="{687E1A1E-2D7E-4B05-BE73-DD92B6042928}"/>
              </a:ext>
            </a:extLst>
          </p:cNvPr>
          <p:cNvSpPr txBox="1"/>
          <p:nvPr/>
        </p:nvSpPr>
        <p:spPr>
          <a:xfrm>
            <a:off x="21912425" y="2063273"/>
            <a:ext cx="7640052" cy="1323439"/>
          </a:xfrm>
          <a:prstGeom prst="rect">
            <a:avLst/>
          </a:prstGeom>
          <a:noFill/>
        </p:spPr>
        <p:txBody>
          <a:bodyPr wrap="square" rtlCol="0">
            <a:spAutoFit/>
          </a:bodyPr>
          <a:lstStyle/>
          <a:p>
            <a:r>
              <a:rPr lang="en-US" sz="8000" dirty="0">
                <a:latin typeface="Segoe UI Light" panose="020B0502040204020203" pitchFamily="34" charset="0"/>
                <a:ea typeface="Segoe UI Black" panose="020B0A02040204020203" pitchFamily="34" charset="0"/>
                <a:cs typeface="Segoe UI Light" panose="020B0502040204020203" pitchFamily="34" charset="0"/>
              </a:rPr>
              <a:t>Method</a:t>
            </a:r>
          </a:p>
        </p:txBody>
      </p:sp>
      <p:sp>
        <p:nvSpPr>
          <p:cNvPr id="21" name="TextBox 20">
            <a:extLst>
              <a:ext uri="{FF2B5EF4-FFF2-40B4-BE49-F238E27FC236}">
                <a16:creationId xmlns:a16="http://schemas.microsoft.com/office/drawing/2014/main" id="{183E2ECE-63CD-4DAF-9723-9F945DAB9763}"/>
              </a:ext>
            </a:extLst>
          </p:cNvPr>
          <p:cNvSpPr txBox="1"/>
          <p:nvPr/>
        </p:nvSpPr>
        <p:spPr>
          <a:xfrm>
            <a:off x="35573106" y="4145821"/>
            <a:ext cx="11327994"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Anti-PDF-1 antibodies </a:t>
            </a:r>
            <a:r>
              <a:rPr lang="en-US" sz="4800" dirty="0">
                <a:solidFill>
                  <a:srgbClr val="8DC63F"/>
                </a:solidFill>
                <a:latin typeface="Segoe UI" panose="020B0502040204020203" pitchFamily="34" charset="0"/>
                <a:ea typeface="Segoe UI Black" panose="020B0A02040204020203" pitchFamily="34" charset="0"/>
                <a:cs typeface="Segoe UI" panose="020B0502040204020203" pitchFamily="34" charset="0"/>
              </a:rPr>
              <a:t>permit</a:t>
            </a:r>
            <a:r>
              <a:rPr lang="en-US" sz="4800" dirty="0">
                <a:latin typeface="Segoe UI" panose="020B0502040204020203" pitchFamily="34" charset="0"/>
                <a:ea typeface="Segoe UI Black" panose="020B0A02040204020203" pitchFamily="34" charset="0"/>
                <a:cs typeface="Segoe UI" panose="020B0502040204020203" pitchFamily="34" charset="0"/>
              </a:rPr>
              <a:t> T cell activation.</a:t>
            </a:r>
          </a:p>
        </p:txBody>
      </p:sp>
      <p:sp>
        <p:nvSpPr>
          <p:cNvPr id="27" name="TextBox 26">
            <a:extLst>
              <a:ext uri="{FF2B5EF4-FFF2-40B4-BE49-F238E27FC236}">
                <a16:creationId xmlns:a16="http://schemas.microsoft.com/office/drawing/2014/main" id="{FE76E88D-576A-402A-B2C7-5209071C12AC}"/>
              </a:ext>
            </a:extLst>
          </p:cNvPr>
          <p:cNvSpPr txBox="1"/>
          <p:nvPr/>
        </p:nvSpPr>
        <p:spPr>
          <a:xfrm>
            <a:off x="21912424" y="15674370"/>
            <a:ext cx="11236581"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Explain what the graph shows.</a:t>
            </a:r>
            <a:r>
              <a:rPr lang="en-US" sz="4800" dirty="0">
                <a:latin typeface="Segoe UI" panose="020B0502040204020203" pitchFamily="34" charset="0"/>
                <a:cs typeface="Segoe UI" panose="020B0502040204020203" pitchFamily="34" charset="0"/>
              </a:rPr>
              <a:t> Like, </a:t>
            </a:r>
            <a:r>
              <a:rPr lang="en-US" sz="4800" dirty="0">
                <a:latin typeface="Segoe UI Black" panose="020B0A02040204020203" pitchFamily="34" charset="0"/>
                <a:ea typeface="Segoe UI Black" panose="020B0A02040204020203" pitchFamily="34" charset="0"/>
                <a:cs typeface="Segoe UI" panose="020B0502040204020203" pitchFamily="34" charset="0"/>
              </a:rPr>
              <a:t>spoilers are good.</a:t>
            </a:r>
          </a:p>
        </p:txBody>
      </p:sp>
      <p:sp>
        <p:nvSpPr>
          <p:cNvPr id="35" name="TextBox 34">
            <a:extLst>
              <a:ext uri="{FF2B5EF4-FFF2-40B4-BE49-F238E27FC236}">
                <a16:creationId xmlns:a16="http://schemas.microsoft.com/office/drawing/2014/main" id="{44D190E1-C93F-4200-9000-A25622CEB933}"/>
              </a:ext>
            </a:extLst>
          </p:cNvPr>
          <p:cNvSpPr txBox="1"/>
          <p:nvPr/>
        </p:nvSpPr>
        <p:spPr>
          <a:xfrm>
            <a:off x="35573106" y="15674370"/>
            <a:ext cx="11236581"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Quickly explain what the graph shows.</a:t>
            </a:r>
            <a:r>
              <a:rPr lang="en-US" sz="4800" dirty="0">
                <a:latin typeface="Segoe UI" panose="020B0502040204020203" pitchFamily="34" charset="0"/>
                <a:cs typeface="Segoe UI" panose="020B0502040204020203" pitchFamily="34" charset="0"/>
              </a:rPr>
              <a:t> </a:t>
            </a:r>
            <a:r>
              <a:rPr lang="en-US" sz="4800" dirty="0">
                <a:latin typeface="Segoe UI Black" panose="020B0A02040204020203" pitchFamily="34" charset="0"/>
                <a:ea typeface="Segoe UI Black" panose="020B0A02040204020203" pitchFamily="34" charset="0"/>
                <a:cs typeface="Segoe UI" panose="020B0502040204020203" pitchFamily="34" charset="0"/>
              </a:rPr>
              <a:t>Help people think.</a:t>
            </a:r>
          </a:p>
        </p:txBody>
      </p:sp>
      <p:pic>
        <p:nvPicPr>
          <p:cNvPr id="64" name="Picture 63" descr="A close up of a logo&#10;&#10;Description automatically generated">
            <a:extLst>
              <a:ext uri="{FF2B5EF4-FFF2-40B4-BE49-F238E27FC236}">
                <a16:creationId xmlns:a16="http://schemas.microsoft.com/office/drawing/2014/main" id="{478B7A83-5173-4F4B-84CA-FB41B844A6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875" y="12501677"/>
            <a:ext cx="18067950" cy="12792111"/>
          </a:xfrm>
          <a:prstGeom prst="rect">
            <a:avLst/>
          </a:prstGeom>
        </p:spPr>
      </p:pic>
      <p:cxnSp>
        <p:nvCxnSpPr>
          <p:cNvPr id="66" name="Straight Connector 65">
            <a:extLst>
              <a:ext uri="{FF2B5EF4-FFF2-40B4-BE49-F238E27FC236}">
                <a16:creationId xmlns:a16="http://schemas.microsoft.com/office/drawing/2014/main" id="{D1B84C32-A0CA-4ED4-AF8E-7E3EB0474380}"/>
              </a:ext>
            </a:extLst>
          </p:cNvPr>
          <p:cNvCxnSpPr>
            <a:cxnSpLocks/>
          </p:cNvCxnSpPr>
          <p:nvPr/>
        </p:nvCxnSpPr>
        <p:spPr>
          <a:xfrm flipH="1" flipV="1">
            <a:off x="6920428" y="21304533"/>
            <a:ext cx="1307008" cy="3698821"/>
          </a:xfrm>
          <a:prstGeom prst="line">
            <a:avLst/>
          </a:prstGeom>
          <a:ln w="254000">
            <a:solidFill>
              <a:srgbClr val="8DC63F"/>
            </a:solidFill>
            <a:prstDash val="sysDash"/>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69B0B00-E2D6-4987-AEB4-EDFB8915B812}"/>
              </a:ext>
            </a:extLst>
          </p:cNvPr>
          <p:cNvSpPr/>
          <p:nvPr/>
        </p:nvSpPr>
        <p:spPr>
          <a:xfrm>
            <a:off x="5616347" y="19973597"/>
            <a:ext cx="2382253" cy="1394489"/>
          </a:xfrm>
          <a:prstGeom prst="rect">
            <a:avLst/>
          </a:prstGeom>
          <a:noFill/>
          <a:ln w="254000">
            <a:solidFill>
              <a:srgbClr val="8DC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3406C801-32EC-4901-910A-F1A7658478CC}"/>
              </a:ext>
            </a:extLst>
          </p:cNvPr>
          <p:cNvSpPr txBox="1"/>
          <p:nvPr/>
        </p:nvSpPr>
        <p:spPr>
          <a:xfrm>
            <a:off x="6400800" y="25293788"/>
            <a:ext cx="10325100" cy="830997"/>
          </a:xfrm>
          <a:prstGeom prst="rect">
            <a:avLst/>
          </a:prstGeom>
          <a:noFill/>
        </p:spPr>
        <p:txBody>
          <a:bodyPr wrap="square" rtlCol="0">
            <a:spAutoFit/>
          </a:bodyPr>
          <a:lstStyle/>
          <a:p>
            <a:r>
              <a:rPr lang="en-US" sz="4800" dirty="0">
                <a:solidFill>
                  <a:srgbClr val="8DC63F"/>
                </a:solidFill>
              </a:rPr>
              <a:t>(illustrate your takeaway point)</a:t>
            </a:r>
          </a:p>
        </p:txBody>
      </p:sp>
    </p:spTree>
    <p:extLst>
      <p:ext uri="{BB962C8B-B14F-4D97-AF65-F5344CB8AC3E}">
        <p14:creationId xmlns:p14="http://schemas.microsoft.com/office/powerpoint/2010/main" val="2995084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049AA07-3916-4F4F-8796-94191ECC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8290" y="8061301"/>
            <a:ext cx="17409827" cy="12432555"/>
          </a:xfrm>
          <a:prstGeom prst="rect">
            <a:avLst/>
          </a:prstGeom>
          <a:noFill/>
          <a:ln w="3175">
            <a:solidFill>
              <a:srgbClr val="263238"/>
            </a:solidFill>
            <a:prstDash val="solid"/>
          </a:ln>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CE54F6-4FC0-40D8-85BD-90A86374F9C9}"/>
              </a:ext>
            </a:extLst>
          </p:cNvPr>
          <p:cNvSpPr txBox="1"/>
          <p:nvPr/>
        </p:nvSpPr>
        <p:spPr>
          <a:xfrm>
            <a:off x="22616485" y="5049388"/>
            <a:ext cx="203603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R/Markdown Template</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3"/>
              </a:rPr>
              <a:t>https://t.co/UsW4crrPZO?amp=1</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EFF142D3-A23F-4BED-B798-F1DAE492528B}"/>
              </a:ext>
            </a:extLst>
          </p:cNvPr>
          <p:cNvSpPr txBox="1"/>
          <p:nvPr/>
        </p:nvSpPr>
        <p:spPr>
          <a:xfrm>
            <a:off x="22696888" y="22139495"/>
            <a:ext cx="21880227" cy="5632311"/>
          </a:xfrm>
          <a:prstGeom prst="rect">
            <a:avLst/>
          </a:prstGeom>
          <a:noFill/>
        </p:spPr>
        <p:txBody>
          <a:bodyPr wrap="square" rtlCol="0">
            <a:spAutoFit/>
          </a:bodyPr>
          <a:lstStyle/>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Reproducible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(LIVE) HTML poster (e.g., moving GIFs if you're into that)</a:t>
            </a:r>
          </a:p>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Printable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to PDF</a:t>
            </a:r>
          </a:p>
          <a:p>
            <a:pPr marL="1143000" indent="-1143000">
              <a:buFont typeface="Arial" panose="020B0604020202020204" pitchFamily="34" charset="0"/>
              <a:buChar char="•"/>
            </a:pP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Supports </a:t>
            </a: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google fonts</a:t>
            </a:r>
          </a:p>
          <a:p>
            <a:pPr marL="1143000" indent="-1143000">
              <a:buFont typeface="Arial" panose="020B0604020202020204" pitchFamily="34" charset="0"/>
              <a:buChar char="•"/>
            </a:pPr>
            <a:r>
              <a:rPr lang="en-US" sz="7200" dirty="0">
                <a:latin typeface="Lato" panose="020F0502020204030203" pitchFamily="34" charset="0"/>
                <a:ea typeface="Lato" panose="020F0502020204030203" pitchFamily="34" charset="0"/>
                <a:cs typeface="Lato" panose="020F0502020204030203" pitchFamily="34" charset="0"/>
                <a:hlinkClick r:id="rId4"/>
              </a:rPr>
              <a:t>Click for full features list…</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8" name="Graphic 7">
            <a:extLst>
              <a:ext uri="{FF2B5EF4-FFF2-40B4-BE49-F238E27FC236}">
                <a16:creationId xmlns:a16="http://schemas.microsoft.com/office/drawing/2014/main" id="{594119ED-845E-4EDF-AD0D-FCB9B9408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2424415"/>
            <a:ext cx="969280" cy="969280"/>
          </a:xfrm>
          <a:prstGeom prst="rect">
            <a:avLst/>
          </a:prstGeom>
        </p:spPr>
      </p:pic>
      <p:pic>
        <p:nvPicPr>
          <p:cNvPr id="10" name="Graphic 9">
            <a:extLst>
              <a:ext uri="{FF2B5EF4-FFF2-40B4-BE49-F238E27FC236}">
                <a16:creationId xmlns:a16="http://schemas.microsoft.com/office/drawing/2014/main" id="{3935E21D-56EC-431D-A7F1-07D1690DD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4427114"/>
            <a:ext cx="969281" cy="969281"/>
          </a:xfrm>
          <a:prstGeom prst="rect">
            <a:avLst/>
          </a:prstGeom>
        </p:spPr>
      </p:pic>
      <p:pic>
        <p:nvPicPr>
          <p:cNvPr id="11" name="Graphic 10">
            <a:extLst>
              <a:ext uri="{FF2B5EF4-FFF2-40B4-BE49-F238E27FC236}">
                <a16:creationId xmlns:a16="http://schemas.microsoft.com/office/drawing/2014/main" id="{3766FF6A-124A-472D-9511-54EA487C80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5563616"/>
            <a:ext cx="969281" cy="969281"/>
          </a:xfrm>
          <a:prstGeom prst="rect">
            <a:avLst/>
          </a:prstGeom>
        </p:spPr>
      </p:pic>
      <p:pic>
        <p:nvPicPr>
          <p:cNvPr id="12" name="Graphic 11">
            <a:extLst>
              <a:ext uri="{FF2B5EF4-FFF2-40B4-BE49-F238E27FC236}">
                <a16:creationId xmlns:a16="http://schemas.microsoft.com/office/drawing/2014/main" id="{2ED53407-D23D-4A50-890C-326C2C83A5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6680101"/>
            <a:ext cx="969281" cy="969281"/>
          </a:xfrm>
          <a:prstGeom prst="rect">
            <a:avLst/>
          </a:prstGeom>
        </p:spPr>
      </p:pic>
      <p:pic>
        <p:nvPicPr>
          <p:cNvPr id="16" name="Picture 15">
            <a:extLst>
              <a:ext uri="{FF2B5EF4-FFF2-40B4-BE49-F238E27FC236}">
                <a16:creationId xmlns:a16="http://schemas.microsoft.com/office/drawing/2014/main" id="{469C0355-E9AA-400C-BE2D-821ED593AB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885" y="8061301"/>
            <a:ext cx="8377974" cy="12432555"/>
          </a:xfrm>
          <a:prstGeom prst="rect">
            <a:avLst/>
          </a:prstGeom>
          <a:ln>
            <a:solidFill>
              <a:srgbClr val="263238"/>
            </a:solidFill>
          </a:ln>
        </p:spPr>
      </p:pic>
      <p:sp>
        <p:nvSpPr>
          <p:cNvPr id="18" name="TextBox 17">
            <a:extLst>
              <a:ext uri="{FF2B5EF4-FFF2-40B4-BE49-F238E27FC236}">
                <a16:creationId xmlns:a16="http://schemas.microsoft.com/office/drawing/2014/main" id="{6C686DAE-ED44-4F96-A84F-2076F2452E6D}"/>
              </a:ext>
            </a:extLst>
          </p:cNvPr>
          <p:cNvSpPr txBox="1"/>
          <p:nvPr/>
        </p:nvSpPr>
        <p:spPr>
          <a:xfrm>
            <a:off x="6713885" y="5049388"/>
            <a:ext cx="139998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 Orientation</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8"/>
              </a:rPr>
              <a:t>https://osf.io/g6xsm/</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0C28F062-E4F2-4D06-8595-1B4EBB729E46}"/>
              </a:ext>
            </a:extLst>
          </p:cNvPr>
          <p:cNvSpPr/>
          <p:nvPr/>
        </p:nvSpPr>
        <p:spPr>
          <a:xfrm>
            <a:off x="22579909" y="20661647"/>
            <a:ext cx="8315931"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9"/>
              </a:rPr>
              <a:t>@brentthorne18</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82F372CB-EF41-4000-8E83-2755D110D84C}"/>
              </a:ext>
            </a:extLst>
          </p:cNvPr>
          <p:cNvSpPr/>
          <p:nvPr/>
        </p:nvSpPr>
        <p:spPr>
          <a:xfrm>
            <a:off x="6713885" y="20493856"/>
            <a:ext cx="770954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10"/>
              </a:rPr>
              <a:t>@</a:t>
            </a:r>
            <a:r>
              <a:rPr lang="en-US" sz="7200" dirty="0" err="1">
                <a:latin typeface="Lato" panose="020F0502020204030203" pitchFamily="34" charset="0"/>
                <a:ea typeface="Lato" panose="020F0502020204030203" pitchFamily="34" charset="0"/>
                <a:cs typeface="Lato" panose="020F0502020204030203" pitchFamily="34" charset="0"/>
                <a:hlinkClick r:id="rId10"/>
              </a:rPr>
              <a:t>mikemorrison</a:t>
            </a:r>
            <a:endParaRPr lang="en-US" sz="7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47134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686DAE-ED44-4F96-A84F-2076F2452E6D}"/>
              </a:ext>
            </a:extLst>
          </p:cNvPr>
          <p:cNvSpPr txBox="1"/>
          <p:nvPr/>
        </p:nvSpPr>
        <p:spPr>
          <a:xfrm>
            <a:off x="8103773" y="21241424"/>
            <a:ext cx="13999815" cy="2800767"/>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a:t>
            </a:r>
            <a:endParaRPr lang="en-US" sz="8800" dirty="0">
              <a:latin typeface="Lato" panose="020F0502020204030203" pitchFamily="34" charset="0"/>
              <a:ea typeface="Lato" panose="020F0502020204030203" pitchFamily="34" charset="0"/>
              <a:cs typeface="Lato" panose="020F0502020204030203" pitchFamily="34" charset="0"/>
            </a:endParaRPr>
          </a:p>
          <a:p>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14" name="Title 1">
            <a:extLst>
              <a:ext uri="{FF2B5EF4-FFF2-40B4-BE49-F238E27FC236}">
                <a16:creationId xmlns:a16="http://schemas.microsoft.com/office/drawing/2014/main" id="{B7838981-35BF-4011-A021-F37C42FB10BC}"/>
              </a:ext>
            </a:extLst>
          </p:cNvPr>
          <p:cNvSpPr>
            <a:spLocks noGrp="1"/>
          </p:cNvSpPr>
          <p:nvPr>
            <p:ph type="title"/>
          </p:nvPr>
        </p:nvSpPr>
        <p:spPr>
          <a:xfrm>
            <a:off x="4309110" y="987553"/>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Templates</a:t>
            </a:r>
          </a:p>
        </p:txBody>
      </p:sp>
      <p:sp>
        <p:nvSpPr>
          <p:cNvPr id="26" name="Rectangle 25">
            <a:extLst>
              <a:ext uri="{FF2B5EF4-FFF2-40B4-BE49-F238E27FC236}">
                <a16:creationId xmlns:a16="http://schemas.microsoft.com/office/drawing/2014/main" id="{A184A218-88F4-4D70-A583-D2E8235798DF}"/>
              </a:ext>
            </a:extLst>
          </p:cNvPr>
          <p:cNvSpPr/>
          <p:nvPr/>
        </p:nvSpPr>
        <p:spPr>
          <a:xfrm>
            <a:off x="9849697" y="22687974"/>
            <a:ext cx="5763950"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sina_lana</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F53559F-E365-49B6-8CC3-CBA8853DE887}"/>
              </a:ext>
            </a:extLst>
          </p:cNvPr>
          <p:cNvSpPr txBox="1"/>
          <p:nvPr/>
        </p:nvSpPr>
        <p:spPr>
          <a:xfrm>
            <a:off x="24028178" y="21241424"/>
            <a:ext cx="13999815" cy="1446550"/>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Landscape</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15" name="Picture 14">
            <a:hlinkClick r:id="rId3"/>
            <a:extLst>
              <a:ext uri="{FF2B5EF4-FFF2-40B4-BE49-F238E27FC236}">
                <a16:creationId xmlns:a16="http://schemas.microsoft.com/office/drawing/2014/main" id="{91EC553D-932F-4179-8AA4-01C25540E335}"/>
              </a:ext>
            </a:extLst>
          </p:cNvPr>
          <p:cNvPicPr>
            <a:picLocks noChangeAspect="1"/>
          </p:cNvPicPr>
          <p:nvPr/>
        </p:nvPicPr>
        <p:blipFill>
          <a:blip r:embed="rId4"/>
          <a:stretch>
            <a:fillRect/>
          </a:stretch>
        </p:blipFill>
        <p:spPr>
          <a:xfrm>
            <a:off x="24028178" y="8390485"/>
            <a:ext cx="17576578" cy="12432555"/>
          </a:xfrm>
          <a:prstGeom prst="rect">
            <a:avLst/>
          </a:prstGeom>
        </p:spPr>
      </p:pic>
      <p:sp>
        <p:nvSpPr>
          <p:cNvPr id="29" name="Rectangle 28">
            <a:extLst>
              <a:ext uri="{FF2B5EF4-FFF2-40B4-BE49-F238E27FC236}">
                <a16:creationId xmlns:a16="http://schemas.microsoft.com/office/drawing/2014/main" id="{A1AF6274-DB1F-40A7-9EF3-5D2C2D7C6DD6}"/>
              </a:ext>
            </a:extLst>
          </p:cNvPr>
          <p:cNvSpPr/>
          <p:nvPr/>
        </p:nvSpPr>
        <p:spPr>
          <a:xfrm>
            <a:off x="25777812" y="22687974"/>
            <a:ext cx="536159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rtsbailo</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 name="Graphic 29">
            <a:extLst>
              <a:ext uri="{FF2B5EF4-FFF2-40B4-BE49-F238E27FC236}">
                <a16:creationId xmlns:a16="http://schemas.microsoft.com/office/drawing/2014/main" id="{BFAE6D70-E646-43E1-915A-0D48933C4A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22690" y="2150658"/>
            <a:ext cx="11430000" cy="4762500"/>
          </a:xfrm>
          <a:prstGeom prst="rect">
            <a:avLst/>
          </a:prstGeom>
        </p:spPr>
      </p:pic>
      <p:sp>
        <p:nvSpPr>
          <p:cNvPr id="31" name="Rectangle: Rounded Corners 30">
            <a:hlinkClick r:id="rId3"/>
            <a:extLst>
              <a:ext uri="{FF2B5EF4-FFF2-40B4-BE49-F238E27FC236}">
                <a16:creationId xmlns:a16="http://schemas.microsoft.com/office/drawing/2014/main" id="{B0E7016C-A258-4331-8D13-40230C5D8700}"/>
              </a:ext>
            </a:extLst>
          </p:cNvPr>
          <p:cNvSpPr/>
          <p:nvPr/>
        </p:nvSpPr>
        <p:spPr>
          <a:xfrm>
            <a:off x="24137906" y="24505920"/>
            <a:ext cx="17576578" cy="3107492"/>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025" name="TextBox 1024">
            <a:extLst>
              <a:ext uri="{FF2B5EF4-FFF2-40B4-BE49-F238E27FC236}">
                <a16:creationId xmlns:a16="http://schemas.microsoft.com/office/drawing/2014/main" id="{A9557E9A-A062-4CBF-A480-153FAEDC1495}"/>
              </a:ext>
            </a:extLst>
          </p:cNvPr>
          <p:cNvSpPr txBox="1"/>
          <p:nvPr/>
        </p:nvSpPr>
        <p:spPr>
          <a:xfrm>
            <a:off x="24137906" y="27830161"/>
            <a:ext cx="18034222"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https://www.overleaf.com/latex/templates/better-poster-latex-template/gmkgjvxqbyyt</a:t>
            </a:r>
            <a:endParaRPr lang="en-US" sz="3600" dirty="0">
              <a:solidFill>
                <a:schemeClr val="bg1"/>
              </a:solidFill>
              <a:latin typeface="Lato" panose="020F0502020204030203" pitchFamily="34" charset="0"/>
            </a:endParaRPr>
          </a:p>
        </p:txBody>
      </p:sp>
      <p:pic>
        <p:nvPicPr>
          <p:cNvPr id="1029" name="Graphic 1028">
            <a:extLst>
              <a:ext uri="{FF2B5EF4-FFF2-40B4-BE49-F238E27FC236}">
                <a16:creationId xmlns:a16="http://schemas.microsoft.com/office/drawing/2014/main" id="{F8305091-55F0-4F4D-BEC7-093FB0ADB5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66104" y="25548766"/>
            <a:ext cx="1203960" cy="1135553"/>
          </a:xfrm>
          <a:prstGeom prst="rect">
            <a:avLst/>
          </a:prstGeom>
        </p:spPr>
      </p:pic>
      <p:sp>
        <p:nvSpPr>
          <p:cNvPr id="41" name="Rectangle: Rounded Corners 40">
            <a:hlinkClick r:id="rId3"/>
            <a:extLst>
              <a:ext uri="{FF2B5EF4-FFF2-40B4-BE49-F238E27FC236}">
                <a16:creationId xmlns:a16="http://schemas.microsoft.com/office/drawing/2014/main" id="{F005A65F-C542-4221-9F14-54EF939A914D}"/>
              </a:ext>
            </a:extLst>
          </p:cNvPr>
          <p:cNvSpPr/>
          <p:nvPr/>
        </p:nvSpPr>
        <p:spPr>
          <a:xfrm>
            <a:off x="8213500" y="24617114"/>
            <a:ext cx="9708739" cy="3106025"/>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2" name="Graphic 41">
            <a:extLst>
              <a:ext uri="{FF2B5EF4-FFF2-40B4-BE49-F238E27FC236}">
                <a16:creationId xmlns:a16="http://schemas.microsoft.com/office/drawing/2014/main" id="{86F0D83D-30C4-4BF5-9E0D-342647F8E1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5634" y="25658494"/>
            <a:ext cx="1203960" cy="1135553"/>
          </a:xfrm>
          <a:prstGeom prst="rect">
            <a:avLst/>
          </a:prstGeom>
        </p:spPr>
      </p:pic>
      <p:sp>
        <p:nvSpPr>
          <p:cNvPr id="1033" name="TextBox 1032">
            <a:extLst>
              <a:ext uri="{FF2B5EF4-FFF2-40B4-BE49-F238E27FC236}">
                <a16:creationId xmlns:a16="http://schemas.microsoft.com/office/drawing/2014/main" id="{B49CBB7F-FBA3-4D04-AB43-D059EEB37970}"/>
              </a:ext>
            </a:extLst>
          </p:cNvPr>
          <p:cNvSpPr txBox="1"/>
          <p:nvPr/>
        </p:nvSpPr>
        <p:spPr>
          <a:xfrm>
            <a:off x="10680191" y="25183006"/>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44" name="TextBox 43">
            <a:extLst>
              <a:ext uri="{FF2B5EF4-FFF2-40B4-BE49-F238E27FC236}">
                <a16:creationId xmlns:a16="http://schemas.microsoft.com/office/drawing/2014/main" id="{0BCE5607-7989-4274-BAF0-719D2BBCB268}"/>
              </a:ext>
            </a:extLst>
          </p:cNvPr>
          <p:cNvSpPr txBox="1"/>
          <p:nvPr/>
        </p:nvSpPr>
        <p:spPr>
          <a:xfrm>
            <a:off x="26584101" y="25073278"/>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1034" name="TextBox 1033">
            <a:extLst>
              <a:ext uri="{FF2B5EF4-FFF2-40B4-BE49-F238E27FC236}">
                <a16:creationId xmlns:a16="http://schemas.microsoft.com/office/drawing/2014/main" id="{33F3B41E-47FF-4676-BC21-3C35A13C3F2A}"/>
              </a:ext>
            </a:extLst>
          </p:cNvPr>
          <p:cNvSpPr txBox="1"/>
          <p:nvPr/>
        </p:nvSpPr>
        <p:spPr>
          <a:xfrm>
            <a:off x="8160823" y="27939889"/>
            <a:ext cx="10586564"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10">
                  <a:extLst>
                    <a:ext uri="{A12FA001-AC4F-418D-AE19-62706E023703}">
                      <ahyp:hlinkClr xmlns:ahyp="http://schemas.microsoft.com/office/drawing/2018/hyperlinkcolor" val="tx"/>
                    </a:ext>
                  </a:extLst>
                </a:hlinkClick>
              </a:rPr>
              <a:t>https://github.com/LanaSina/better_poster_latex</a:t>
            </a:r>
            <a:endParaRPr lang="en-US" sz="3600" dirty="0">
              <a:solidFill>
                <a:schemeClr val="bg1"/>
              </a:solidFill>
              <a:latin typeface="Lato" panose="020F0502020204030203" pitchFamily="34" charset="0"/>
            </a:endParaRPr>
          </a:p>
        </p:txBody>
      </p:sp>
      <p:pic>
        <p:nvPicPr>
          <p:cNvPr id="1035" name="Picture 5" descr="Lana Sinapayen">
            <a:extLst>
              <a:ext uri="{FF2B5EF4-FFF2-40B4-BE49-F238E27FC236}">
                <a16:creationId xmlns:a16="http://schemas.microsoft.com/office/drawing/2014/main" id="{8982EF62-1AD1-48B3-9E7F-FD965D4B3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585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6" name="Picture 7" descr="âafael Bailo">
            <a:extLst>
              <a:ext uri="{FF2B5EF4-FFF2-40B4-BE49-F238E27FC236}">
                <a16:creationId xmlns:a16="http://schemas.microsoft.com/office/drawing/2014/main" id="{177865AB-B0F1-473F-8718-DF604E51D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790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7" name="Picture 1036">
            <a:hlinkClick r:id="rId10"/>
            <a:extLst>
              <a:ext uri="{FF2B5EF4-FFF2-40B4-BE49-F238E27FC236}">
                <a16:creationId xmlns:a16="http://schemas.microsoft.com/office/drawing/2014/main" id="{053DA0F6-1911-43A6-862A-0CB59AF02DDA}"/>
              </a:ext>
            </a:extLst>
          </p:cNvPr>
          <p:cNvPicPr>
            <a:picLocks noChangeAspect="1"/>
          </p:cNvPicPr>
          <p:nvPr/>
        </p:nvPicPr>
        <p:blipFill>
          <a:blip r:embed="rId13"/>
          <a:stretch>
            <a:fillRect/>
          </a:stretch>
        </p:blipFill>
        <p:spPr>
          <a:xfrm>
            <a:off x="8103773" y="8390485"/>
            <a:ext cx="8757763" cy="12435746"/>
          </a:xfrm>
          <a:prstGeom prst="rect">
            <a:avLst/>
          </a:prstGeom>
        </p:spPr>
      </p:pic>
    </p:spTree>
    <p:extLst>
      <p:ext uri="{BB962C8B-B14F-4D97-AF65-F5344CB8AC3E}">
        <p14:creationId xmlns:p14="http://schemas.microsoft.com/office/powerpoint/2010/main" val="1603617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37849C-F8D7-4CB7-86E2-C2160D778970}"/>
              </a:ext>
            </a:extLst>
          </p:cNvPr>
          <p:cNvSpPr/>
          <p:nvPr/>
        </p:nvSpPr>
        <p:spPr>
          <a:xfrm>
            <a:off x="751927"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Translations</a:t>
            </a:r>
          </a:p>
        </p:txBody>
      </p:sp>
      <p:pic>
        <p:nvPicPr>
          <p:cNvPr id="5" name="Picture 4">
            <a:hlinkClick r:id="rId2"/>
            <a:extLst>
              <a:ext uri="{FF2B5EF4-FFF2-40B4-BE49-F238E27FC236}">
                <a16:creationId xmlns:a16="http://schemas.microsoft.com/office/drawing/2014/main" id="{7E4BA9D1-888F-4052-96B7-D3D361723EF1}"/>
              </a:ext>
            </a:extLst>
          </p:cNvPr>
          <p:cNvPicPr>
            <a:picLocks noChangeAspect="1"/>
          </p:cNvPicPr>
          <p:nvPr/>
        </p:nvPicPr>
        <p:blipFill>
          <a:blip r:embed="rId3"/>
          <a:stretch>
            <a:fillRect/>
          </a:stretch>
        </p:blipFill>
        <p:spPr>
          <a:xfrm>
            <a:off x="1682497" y="10918185"/>
            <a:ext cx="13041460" cy="8687049"/>
          </a:xfrm>
          <a:prstGeom prst="rect">
            <a:avLst/>
          </a:prstGeom>
          <a:ln>
            <a:solidFill>
              <a:srgbClr val="263238"/>
            </a:solidFill>
          </a:ln>
        </p:spPr>
      </p:pic>
      <p:pic>
        <p:nvPicPr>
          <p:cNvPr id="6" name="Picture 5">
            <a:hlinkClick r:id="rId4"/>
            <a:extLst>
              <a:ext uri="{FF2B5EF4-FFF2-40B4-BE49-F238E27FC236}">
                <a16:creationId xmlns:a16="http://schemas.microsoft.com/office/drawing/2014/main" id="{8962276C-EFD9-4BB6-9F4C-2248AF7931AF}"/>
              </a:ext>
            </a:extLst>
          </p:cNvPr>
          <p:cNvPicPr>
            <a:picLocks noChangeAspect="1"/>
          </p:cNvPicPr>
          <p:nvPr/>
        </p:nvPicPr>
        <p:blipFill>
          <a:blip r:embed="rId5"/>
          <a:stretch>
            <a:fillRect/>
          </a:stretch>
        </p:blipFill>
        <p:spPr>
          <a:xfrm>
            <a:off x="15947566" y="10918185"/>
            <a:ext cx="7079145" cy="8687049"/>
          </a:xfrm>
          <a:prstGeom prst="rect">
            <a:avLst/>
          </a:prstGeom>
          <a:ln>
            <a:solidFill>
              <a:srgbClr val="263238"/>
            </a:solidFill>
          </a:ln>
        </p:spPr>
      </p:pic>
      <p:sp>
        <p:nvSpPr>
          <p:cNvPr id="9" name="TextBox 8">
            <a:extLst>
              <a:ext uri="{FF2B5EF4-FFF2-40B4-BE49-F238E27FC236}">
                <a16:creationId xmlns:a16="http://schemas.microsoft.com/office/drawing/2014/main" id="{76DAF09D-5445-4214-A844-91FB56DF32BF}"/>
              </a:ext>
            </a:extLst>
          </p:cNvPr>
          <p:cNvSpPr txBox="1"/>
          <p:nvPr/>
        </p:nvSpPr>
        <p:spPr>
          <a:xfrm>
            <a:off x="2756749" y="8300356"/>
            <a:ext cx="18507456" cy="2215991"/>
          </a:xfrm>
          <a:prstGeom prst="rect">
            <a:avLst/>
          </a:prstGeom>
          <a:noFill/>
        </p:spPr>
        <p:txBody>
          <a:bodyPr wrap="square" rtlCol="0">
            <a:spAutoFit/>
          </a:bodyPr>
          <a:lstStyle/>
          <a:p>
            <a:pPr algn="ctr"/>
            <a:r>
              <a:rPr lang="en-US" sz="13800" b="1" dirty="0">
                <a:solidFill>
                  <a:srgbClr val="B3E5FC"/>
                </a:solidFill>
              </a:rPr>
              <a:t>Traditional</a:t>
            </a:r>
            <a:r>
              <a:rPr lang="en-US" sz="13800" dirty="0">
                <a:solidFill>
                  <a:srgbClr val="B3E5FC"/>
                </a:solidFill>
              </a:rPr>
              <a:t> Chinese</a:t>
            </a:r>
          </a:p>
        </p:txBody>
      </p:sp>
      <p:sp>
        <p:nvSpPr>
          <p:cNvPr id="10" name="TextBox 9">
            <a:extLst>
              <a:ext uri="{FF2B5EF4-FFF2-40B4-BE49-F238E27FC236}">
                <a16:creationId xmlns:a16="http://schemas.microsoft.com/office/drawing/2014/main" id="{384C3DE4-00EC-4E85-B2B1-2BBCFB093AB3}"/>
              </a:ext>
            </a:extLst>
          </p:cNvPr>
          <p:cNvSpPr txBox="1"/>
          <p:nvPr/>
        </p:nvSpPr>
        <p:spPr>
          <a:xfrm>
            <a:off x="1682497"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2">
                  <a:extLst>
                    <a:ext uri="{A12FA001-AC4F-418D-AE19-62706E023703}">
                      <ahyp:hlinkClr xmlns:ahyp="http://schemas.microsoft.com/office/drawing/2018/hyperlinkcolor" val="tx"/>
                    </a:ext>
                  </a:extLst>
                </a:hlinkClick>
              </a:rPr>
              <a:t>https://osf.io/td9sp/</a:t>
            </a:r>
            <a:endParaRPr lang="en-US" sz="4800" dirty="0">
              <a:solidFill>
                <a:schemeClr val="accent1"/>
              </a:solidFill>
            </a:endParaRPr>
          </a:p>
        </p:txBody>
      </p:sp>
      <p:sp>
        <p:nvSpPr>
          <p:cNvPr id="11" name="TextBox 10">
            <a:extLst>
              <a:ext uri="{FF2B5EF4-FFF2-40B4-BE49-F238E27FC236}">
                <a16:creationId xmlns:a16="http://schemas.microsoft.com/office/drawing/2014/main" id="{8B14B25D-A128-4AAE-BC2E-EDEFEBC0A7F5}"/>
              </a:ext>
            </a:extLst>
          </p:cNvPr>
          <p:cNvSpPr txBox="1"/>
          <p:nvPr/>
        </p:nvSpPr>
        <p:spPr>
          <a:xfrm>
            <a:off x="1594756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4">
                  <a:extLst>
                    <a:ext uri="{A12FA001-AC4F-418D-AE19-62706E023703}">
                      <ahyp:hlinkClr xmlns:ahyp="http://schemas.microsoft.com/office/drawing/2018/hyperlinkcolor" val="tx"/>
                    </a:ext>
                  </a:extLst>
                </a:hlinkClick>
              </a:rPr>
              <a:t>https://osf.io/nk8gh/</a:t>
            </a:r>
            <a:endParaRPr lang="en-US" sz="4800" dirty="0">
              <a:solidFill>
                <a:schemeClr val="accent1"/>
              </a:solidFill>
            </a:endParaRP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2547306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27477888" y="8300356"/>
            <a:ext cx="18507456" cy="2215991"/>
          </a:xfrm>
          <a:prstGeom prst="rect">
            <a:avLst/>
          </a:prstGeom>
          <a:noFill/>
        </p:spPr>
        <p:txBody>
          <a:bodyPr wrap="square" rtlCol="0">
            <a:spAutoFit/>
          </a:bodyPr>
          <a:lstStyle/>
          <a:p>
            <a:pPr algn="ctr"/>
            <a:r>
              <a:rPr lang="en-US" sz="13800" b="1" dirty="0">
                <a:solidFill>
                  <a:srgbClr val="B3E5FC"/>
                </a:solidFill>
              </a:rPr>
              <a:t>Simplified</a:t>
            </a:r>
            <a:r>
              <a:rPr lang="en-US" sz="13800" dirty="0">
                <a:solidFill>
                  <a:srgbClr val="B3E5FC"/>
                </a:solidFill>
              </a:rPr>
              <a:t> Chinese</a:t>
            </a:r>
          </a:p>
        </p:txBody>
      </p:sp>
      <p:sp>
        <p:nvSpPr>
          <p:cNvPr id="16" name="TextBox 15">
            <a:extLst>
              <a:ext uri="{FF2B5EF4-FFF2-40B4-BE49-F238E27FC236}">
                <a16:creationId xmlns:a16="http://schemas.microsoft.com/office/drawing/2014/main" id="{3EF03715-2369-4146-A8C2-09556256957D}"/>
              </a:ext>
            </a:extLst>
          </p:cNvPr>
          <p:cNvSpPr txBox="1"/>
          <p:nvPr/>
        </p:nvSpPr>
        <p:spPr>
          <a:xfrm>
            <a:off x="2640363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6">
                  <a:extLst>
                    <a:ext uri="{A12FA001-AC4F-418D-AE19-62706E023703}">
                      <ahyp:hlinkClr xmlns:ahyp="http://schemas.microsoft.com/office/drawing/2018/hyperlinkcolor" val="tx"/>
                    </a:ext>
                  </a:extLst>
                </a:hlinkClick>
              </a:rPr>
              <a:t>https://osf.io/3dfwa/</a:t>
            </a:r>
            <a:endParaRPr lang="en-US" sz="4800" dirty="0">
              <a:solidFill>
                <a:schemeClr val="accent1"/>
              </a:solidFill>
            </a:endParaRPr>
          </a:p>
        </p:txBody>
      </p:sp>
      <p:sp>
        <p:nvSpPr>
          <p:cNvPr id="17" name="TextBox 16">
            <a:extLst>
              <a:ext uri="{FF2B5EF4-FFF2-40B4-BE49-F238E27FC236}">
                <a16:creationId xmlns:a16="http://schemas.microsoft.com/office/drawing/2014/main" id="{C7F2E0FB-8796-414B-8F9F-D0C0AA34D453}"/>
              </a:ext>
            </a:extLst>
          </p:cNvPr>
          <p:cNvSpPr txBox="1"/>
          <p:nvPr/>
        </p:nvSpPr>
        <p:spPr>
          <a:xfrm>
            <a:off x="4038660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7">
                  <a:extLst>
                    <a:ext uri="{A12FA001-AC4F-418D-AE19-62706E023703}">
                      <ahyp:hlinkClr xmlns:ahyp="http://schemas.microsoft.com/office/drawing/2018/hyperlinkcolor" val="tx"/>
                    </a:ext>
                  </a:extLst>
                </a:hlinkClick>
              </a:rPr>
              <a:t>https://osf.io/n3e8x/</a:t>
            </a:r>
            <a:endParaRPr lang="en-US" sz="4800" dirty="0">
              <a:solidFill>
                <a:schemeClr val="accent1"/>
              </a:solidFill>
            </a:endParaRPr>
          </a:p>
        </p:txBody>
      </p:sp>
      <p:pic>
        <p:nvPicPr>
          <p:cNvPr id="18" name="Picture 17">
            <a:hlinkClick r:id="rId6"/>
            <a:extLst>
              <a:ext uri="{FF2B5EF4-FFF2-40B4-BE49-F238E27FC236}">
                <a16:creationId xmlns:a16="http://schemas.microsoft.com/office/drawing/2014/main" id="{CC413E8D-2E30-471E-9871-9C118B28B55F}"/>
              </a:ext>
            </a:extLst>
          </p:cNvPr>
          <p:cNvPicPr>
            <a:picLocks noChangeAspect="1"/>
          </p:cNvPicPr>
          <p:nvPr/>
        </p:nvPicPr>
        <p:blipFill>
          <a:blip r:embed="rId8"/>
          <a:stretch>
            <a:fillRect/>
          </a:stretch>
        </p:blipFill>
        <p:spPr>
          <a:xfrm>
            <a:off x="26403636" y="10918185"/>
            <a:ext cx="13052400" cy="8687049"/>
          </a:xfrm>
          <a:prstGeom prst="rect">
            <a:avLst/>
          </a:prstGeom>
          <a:ln>
            <a:solidFill>
              <a:srgbClr val="263238"/>
            </a:solidFill>
          </a:ln>
        </p:spPr>
      </p:pic>
      <p:pic>
        <p:nvPicPr>
          <p:cNvPr id="19" name="Picture 18">
            <a:hlinkClick r:id="rId7"/>
            <a:extLst>
              <a:ext uri="{FF2B5EF4-FFF2-40B4-BE49-F238E27FC236}">
                <a16:creationId xmlns:a16="http://schemas.microsoft.com/office/drawing/2014/main" id="{D73DBB1C-4CB1-49E1-B379-EF5A699D3E86}"/>
              </a:ext>
            </a:extLst>
          </p:cNvPr>
          <p:cNvPicPr>
            <a:picLocks noChangeAspect="1"/>
          </p:cNvPicPr>
          <p:nvPr/>
        </p:nvPicPr>
        <p:blipFill>
          <a:blip r:embed="rId9"/>
          <a:stretch>
            <a:fillRect/>
          </a:stretch>
        </p:blipFill>
        <p:spPr>
          <a:xfrm>
            <a:off x="40386606" y="10918185"/>
            <a:ext cx="7070515" cy="8687049"/>
          </a:xfrm>
          <a:prstGeom prst="rect">
            <a:avLst/>
          </a:prstGeom>
          <a:ln>
            <a:solidFill>
              <a:srgbClr val="263238"/>
            </a:solidFill>
          </a:ln>
        </p:spPr>
      </p:pic>
    </p:spTree>
    <p:extLst>
      <p:ext uri="{BB962C8B-B14F-4D97-AF65-F5344CB8AC3E}">
        <p14:creationId xmlns:p14="http://schemas.microsoft.com/office/powerpoint/2010/main" val="180094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More Translations</a:t>
            </a: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1413450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16139328" y="8300356"/>
            <a:ext cx="18507456" cy="2215991"/>
          </a:xfrm>
          <a:prstGeom prst="rect">
            <a:avLst/>
          </a:prstGeom>
          <a:noFill/>
        </p:spPr>
        <p:txBody>
          <a:bodyPr wrap="square" rtlCol="0">
            <a:spAutoFit/>
          </a:bodyPr>
          <a:lstStyle/>
          <a:p>
            <a:pPr algn="ctr"/>
            <a:r>
              <a:rPr lang="en-US" sz="13800" b="1" dirty="0">
                <a:solidFill>
                  <a:srgbClr val="B3E5FC"/>
                </a:solidFill>
              </a:rPr>
              <a:t>Turkish</a:t>
            </a:r>
            <a:endParaRPr lang="en-US" sz="13800" dirty="0">
              <a:solidFill>
                <a:srgbClr val="B3E5FC"/>
              </a:solidFill>
            </a:endParaRPr>
          </a:p>
        </p:txBody>
      </p:sp>
      <p:sp>
        <p:nvSpPr>
          <p:cNvPr id="16" name="TextBox 15">
            <a:extLst>
              <a:ext uri="{FF2B5EF4-FFF2-40B4-BE49-F238E27FC236}">
                <a16:creationId xmlns:a16="http://schemas.microsoft.com/office/drawing/2014/main" id="{3EF03715-2369-4146-A8C2-09556256957D}"/>
              </a:ext>
            </a:extLst>
          </p:cNvPr>
          <p:cNvSpPr txBox="1"/>
          <p:nvPr/>
        </p:nvSpPr>
        <p:spPr>
          <a:xfrm>
            <a:off x="19016068" y="19907700"/>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hlinkClick r:id="rId2"/>
              </a:rPr>
              <a:t>https://osf.io/ck68a/</a:t>
            </a:r>
            <a:endParaRPr lang="en-US" sz="4800" dirty="0">
              <a:solidFill>
                <a:schemeClr val="accent1"/>
              </a:solidFill>
            </a:endParaRPr>
          </a:p>
        </p:txBody>
      </p:sp>
      <p:pic>
        <p:nvPicPr>
          <p:cNvPr id="3" name="Picture 2">
            <a:extLst>
              <a:ext uri="{FF2B5EF4-FFF2-40B4-BE49-F238E27FC236}">
                <a16:creationId xmlns:a16="http://schemas.microsoft.com/office/drawing/2014/main" id="{3F1F47F1-A0C0-4E7B-91C9-9E75071E4CE0}"/>
              </a:ext>
            </a:extLst>
          </p:cNvPr>
          <p:cNvPicPr>
            <a:picLocks noChangeAspect="1"/>
          </p:cNvPicPr>
          <p:nvPr/>
        </p:nvPicPr>
        <p:blipFill>
          <a:blip r:embed="rId3"/>
          <a:stretch>
            <a:fillRect/>
          </a:stretch>
        </p:blipFill>
        <p:spPr>
          <a:xfrm>
            <a:off x="19016068" y="11063518"/>
            <a:ext cx="12753975" cy="8239125"/>
          </a:xfrm>
          <a:prstGeom prst="rect">
            <a:avLst/>
          </a:prstGeom>
        </p:spPr>
      </p:pic>
      <p:sp>
        <p:nvSpPr>
          <p:cNvPr id="22" name="TextBox 21">
            <a:extLst>
              <a:ext uri="{FF2B5EF4-FFF2-40B4-BE49-F238E27FC236}">
                <a16:creationId xmlns:a16="http://schemas.microsoft.com/office/drawing/2014/main" id="{29DB973B-BE5C-42BB-B56D-07816C28EC28}"/>
              </a:ext>
            </a:extLst>
          </p:cNvPr>
          <p:cNvSpPr txBox="1"/>
          <p:nvPr/>
        </p:nvSpPr>
        <p:spPr>
          <a:xfrm>
            <a:off x="14134506" y="23761857"/>
            <a:ext cx="15638358" cy="830997"/>
          </a:xfrm>
          <a:prstGeom prst="rect">
            <a:avLst/>
          </a:prstGeom>
          <a:noFill/>
        </p:spPr>
        <p:txBody>
          <a:bodyPr wrap="square" rtlCol="0">
            <a:spAutoFit/>
          </a:bodyPr>
          <a:lstStyle/>
          <a:p>
            <a:r>
              <a:rPr lang="en-US" sz="4800" dirty="0">
                <a:solidFill>
                  <a:schemeClr val="accent1">
                    <a:lumMod val="20000"/>
                    <a:lumOff val="80000"/>
                  </a:schemeClr>
                </a:solidFill>
              </a:rPr>
              <a:t>Special thanks to Mehmet </a:t>
            </a:r>
            <a:r>
              <a:rPr lang="en-US" sz="4800" dirty="0" err="1">
                <a:solidFill>
                  <a:schemeClr val="accent1">
                    <a:lumMod val="20000"/>
                    <a:lumOff val="80000"/>
                  </a:schemeClr>
                </a:solidFill>
              </a:rPr>
              <a:t>Döke</a:t>
            </a:r>
            <a:r>
              <a:rPr lang="en-US" sz="4800" dirty="0">
                <a:solidFill>
                  <a:schemeClr val="accent1">
                    <a:lumMod val="20000"/>
                    <a:lumOff val="80000"/>
                  </a:schemeClr>
                </a:solidFill>
              </a:rPr>
              <a:t> for the Turkish translation.</a:t>
            </a:r>
            <a:endParaRPr lang="en-US" sz="4800" dirty="0">
              <a:solidFill>
                <a:schemeClr val="accent1"/>
              </a:solidFill>
            </a:endParaRPr>
          </a:p>
        </p:txBody>
      </p:sp>
    </p:spTree>
    <p:extLst>
      <p:ext uri="{BB962C8B-B14F-4D97-AF65-F5344CB8AC3E}">
        <p14:creationId xmlns:p14="http://schemas.microsoft.com/office/powerpoint/2010/main" val="427692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005074" y="2927874"/>
            <a:ext cx="21328379" cy="4177601"/>
          </a:xfrm>
        </p:spPr>
        <p:txBody>
          <a:bodyPr>
            <a:normAutofit/>
          </a:body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a:t>
            </a:r>
            <a:r>
              <a:rPr lang="en-US" sz="14700" dirty="0" err="1">
                <a:solidFill>
                  <a:schemeClr val="bg1"/>
                </a:solidFill>
                <a:latin typeface="Lato" panose="020F0502020204030203" pitchFamily="34" charset="0"/>
                <a:ea typeface="Lato Black" panose="020F0502020204030203" pitchFamily="34" charset="0"/>
                <a:cs typeface="Lato Black" panose="020F0502020204030203" pitchFamily="34" charset="0"/>
              </a:rPr>
              <a:t>butterposter</a:t>
            </a:r>
            <a:endPar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pic>
        <p:nvPicPr>
          <p:cNvPr id="3074" name="Picture 2" descr="https://freight.cargo.site/t/original/i/d996134ff538d25f8b65e092c10e6aa302bda3bb31c6278adda7c85d53f69a88/butterposter.004.jpeg">
            <a:extLst>
              <a:ext uri="{FF2B5EF4-FFF2-40B4-BE49-F238E27FC236}">
                <a16:creationId xmlns:a16="http://schemas.microsoft.com/office/drawing/2014/main" id="{A89BCE87-E953-44F6-8817-2FD628F95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74" y="6635715"/>
            <a:ext cx="21328379" cy="14218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55ED95-EC01-4BB5-ACCA-B84D9B64C31B}"/>
              </a:ext>
            </a:extLst>
          </p:cNvPr>
          <p:cNvSpPr txBox="1"/>
          <p:nvPr/>
        </p:nvSpPr>
        <p:spPr>
          <a:xfrm>
            <a:off x="3005074" y="24092716"/>
            <a:ext cx="18946368" cy="2308324"/>
          </a:xfrm>
          <a:prstGeom prst="rect">
            <a:avLst/>
          </a:prstGeom>
          <a:noFill/>
        </p:spPr>
        <p:txBody>
          <a:bodyPr wrap="square" rtlCol="0">
            <a:spAutoFit/>
          </a:bodyPr>
          <a:lstStyle/>
          <a:p>
            <a:r>
              <a:rPr lang="en-US" sz="7200" dirty="0">
                <a:solidFill>
                  <a:schemeClr val="bg1"/>
                </a:solidFill>
              </a:rPr>
              <a:t>Get templates from </a:t>
            </a:r>
            <a:r>
              <a:rPr lang="en-US" sz="7200" dirty="0">
                <a:hlinkClick r:id="rId4"/>
              </a:rPr>
              <a:t>https://derekcrowe.net/butterposter</a:t>
            </a:r>
            <a:endParaRPr lang="en-US" sz="7200" dirty="0">
              <a:solidFill>
                <a:schemeClr val="bg1"/>
              </a:solidFill>
            </a:endParaRPr>
          </a:p>
        </p:txBody>
      </p:sp>
      <p:grpSp>
        <p:nvGrpSpPr>
          <p:cNvPr id="6" name="Group 5">
            <a:extLst>
              <a:ext uri="{FF2B5EF4-FFF2-40B4-BE49-F238E27FC236}">
                <a16:creationId xmlns:a16="http://schemas.microsoft.com/office/drawing/2014/main" id="{2B21ACEF-C549-451F-8FD4-FE55D2D45BCF}"/>
              </a:ext>
            </a:extLst>
          </p:cNvPr>
          <p:cNvGrpSpPr/>
          <p:nvPr/>
        </p:nvGrpSpPr>
        <p:grpSpPr>
          <a:xfrm>
            <a:off x="3005074" y="21963996"/>
            <a:ext cx="9325961" cy="1489501"/>
            <a:chOff x="21170312" y="24141631"/>
            <a:chExt cx="9325961" cy="1489501"/>
          </a:xfrm>
        </p:grpSpPr>
        <p:sp>
          <p:nvSpPr>
            <p:cNvPr id="11" name="Rectangle 10">
              <a:extLst>
                <a:ext uri="{FF2B5EF4-FFF2-40B4-BE49-F238E27FC236}">
                  <a16:creationId xmlns:a16="http://schemas.microsoft.com/office/drawing/2014/main" id="{60FF2733-C74F-4166-8520-0AB0101A9A7F}"/>
                </a:ext>
              </a:extLst>
            </p:cNvPr>
            <p:cNvSpPr/>
            <p:nvPr/>
          </p:nvSpPr>
          <p:spPr>
            <a:xfrm>
              <a:off x="22827955" y="24178207"/>
              <a:ext cx="7668318"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derektoplasm</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76" name="Picture 4" descr="electrode to perdition">
              <a:extLst>
                <a:ext uri="{FF2B5EF4-FFF2-40B4-BE49-F238E27FC236}">
                  <a16:creationId xmlns:a16="http://schemas.microsoft.com/office/drawing/2014/main" id="{53718F3D-05C8-45C0-B332-CC9E377A0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0312" y="24141631"/>
              <a:ext cx="1489501" cy="1489501"/>
            </a:xfrm>
            <a:prstGeom prst="ellipse">
              <a:avLst/>
            </a:prstGeom>
            <a:ln w="63500" cap="rnd">
              <a:solidFill>
                <a:srgbClr val="EFF8F3"/>
              </a:solidFill>
            </a:ln>
            <a:effectLst/>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76315DA3-62AB-41F1-8594-FEBE9DA26A49}"/>
              </a:ext>
            </a:extLst>
          </p:cNvPr>
          <p:cNvPicPr>
            <a:picLocks noChangeAspect="1"/>
          </p:cNvPicPr>
          <p:nvPr/>
        </p:nvPicPr>
        <p:blipFill>
          <a:blip r:embed="rId7"/>
          <a:stretch>
            <a:fillRect/>
          </a:stretch>
        </p:blipFill>
        <p:spPr>
          <a:xfrm>
            <a:off x="27279349" y="6582819"/>
            <a:ext cx="19131531" cy="14271815"/>
          </a:xfrm>
          <a:prstGeom prst="rect">
            <a:avLst/>
          </a:prstGeom>
        </p:spPr>
      </p:pic>
      <p:sp>
        <p:nvSpPr>
          <p:cNvPr id="9" name="Title 1">
            <a:extLst>
              <a:ext uri="{FF2B5EF4-FFF2-40B4-BE49-F238E27FC236}">
                <a16:creationId xmlns:a16="http://schemas.microsoft.com/office/drawing/2014/main" id="{12260687-F589-43CF-AA37-3DD5D8ED3E61}"/>
              </a:ext>
            </a:extLst>
          </p:cNvPr>
          <p:cNvSpPr txBox="1">
            <a:spLocks/>
          </p:cNvSpPr>
          <p:nvPr/>
        </p:nvSpPr>
        <p:spPr>
          <a:xfrm>
            <a:off x="27279349" y="2927874"/>
            <a:ext cx="21328379" cy="4177601"/>
          </a:xfrm>
          <a:prstGeom prst="rect">
            <a:avLst/>
          </a:prstGeom>
        </p:spPr>
        <p:txBody>
          <a:bodyPr vert="horz" lIns="91440" tIns="45720" rIns="91440" bIns="45720" rtlCol="0" anchor="ctr">
            <a:normAutofit/>
          </a:bodyPr>
          <a:lst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The “L” layout</a:t>
            </a:r>
          </a:p>
        </p:txBody>
      </p:sp>
      <p:sp>
        <p:nvSpPr>
          <p:cNvPr id="12" name="Rectangle 11">
            <a:extLst>
              <a:ext uri="{FF2B5EF4-FFF2-40B4-BE49-F238E27FC236}">
                <a16:creationId xmlns:a16="http://schemas.microsoft.com/office/drawing/2014/main" id="{F4FD21B9-0801-47B9-8F97-A5D25048C27E}"/>
              </a:ext>
            </a:extLst>
          </p:cNvPr>
          <p:cNvSpPr/>
          <p:nvPr/>
        </p:nvSpPr>
        <p:spPr>
          <a:xfrm>
            <a:off x="28936992" y="22011428"/>
            <a:ext cx="8714245"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72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SarraceniaMason</a:t>
            </a:r>
            <a:endPar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1F9B09F0-044D-48DD-9A03-98DB97A39E1B}"/>
              </a:ext>
            </a:extLst>
          </p:cNvPr>
          <p:cNvSpPr txBox="1"/>
          <p:nvPr/>
        </p:nvSpPr>
        <p:spPr>
          <a:xfrm>
            <a:off x="27279349" y="24092716"/>
            <a:ext cx="18946368" cy="2308324"/>
          </a:xfrm>
          <a:prstGeom prst="rect">
            <a:avLst/>
          </a:prstGeom>
          <a:noFill/>
        </p:spPr>
        <p:txBody>
          <a:bodyPr wrap="square" rtlCol="0">
            <a:spAutoFit/>
          </a:bodyPr>
          <a:lstStyle/>
          <a:p>
            <a:r>
              <a:rPr lang="en-US" sz="7200" dirty="0">
                <a:solidFill>
                  <a:schemeClr val="bg1"/>
                </a:solidFill>
              </a:rPr>
              <a:t>Adobe InDesign templates here: </a:t>
            </a:r>
            <a:r>
              <a:rPr lang="en-US" sz="7200" dirty="0">
                <a:hlinkClick r:id="rId9"/>
              </a:rPr>
              <a:t>https://osf.io/zkmvw/</a:t>
            </a:r>
            <a:endParaRPr lang="en-US" sz="7200" dirty="0">
              <a:solidFill>
                <a:schemeClr val="bg1"/>
              </a:solidFill>
            </a:endParaRPr>
          </a:p>
        </p:txBody>
      </p:sp>
      <p:pic>
        <p:nvPicPr>
          <p:cNvPr id="4098" name="Picture 2" descr="https://pbs.twimg.com/profile_images/1008164378842222592/gnbZVjHg_400x400.jpg">
            <a:extLst>
              <a:ext uri="{FF2B5EF4-FFF2-40B4-BE49-F238E27FC236}">
                <a16:creationId xmlns:a16="http://schemas.microsoft.com/office/drawing/2014/main" id="{CF53A355-6059-41D8-980A-0870CD082C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28298" y="21963996"/>
            <a:ext cx="1525512" cy="152551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935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70370-E93F-4514-A27C-F3366B01BF17}"/>
              </a:ext>
            </a:extLst>
          </p:cNvPr>
          <p:cNvSpPr/>
          <p:nvPr/>
        </p:nvSpPr>
        <p:spPr>
          <a:xfrm>
            <a:off x="14774779" y="4764505"/>
            <a:ext cx="19539284" cy="2296712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2743198" y="5573487"/>
            <a:ext cx="12801600" cy="2734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INTRODUCTION</a:t>
            </a:r>
          </a:p>
          <a:p>
            <a:pPr>
              <a:spcAft>
                <a:spcPts val="2400"/>
              </a:spcAft>
            </a:pPr>
            <a:r>
              <a:rPr lang="en-US" sz="4800" dirty="0">
                <a:solidFill>
                  <a:prstClr val="black"/>
                </a:solidFill>
                <a:latin typeface="Arial" panose="020B0604020202020204" pitchFamily="34" charset="0"/>
                <a:cs typeface="Arial" panose="020B0604020202020204" pitchFamily="34" charset="0"/>
              </a:rPr>
              <a:t>Mike Morrison created a template for a “Better Scientific Poster” (BSP) (https://osf.io/ef53g/)</a:t>
            </a:r>
          </a:p>
          <a:p>
            <a:pPr>
              <a:spcAft>
                <a:spcPts val="2400"/>
              </a:spcAft>
            </a:pPr>
            <a:r>
              <a:rPr lang="en-US" sz="4800" dirty="0">
                <a:solidFill>
                  <a:prstClr val="black"/>
                </a:solidFill>
                <a:latin typeface="Arial" panose="020B0604020202020204" pitchFamily="34" charset="0"/>
                <a:cs typeface="Arial" panose="020B0604020202020204" pitchFamily="34" charset="0"/>
              </a:rPr>
              <a:t>The BSP format has been praised by many, yet disparaged by others.</a:t>
            </a:r>
          </a:p>
          <a:p>
            <a:pPr>
              <a:spcAft>
                <a:spcPts val="2400"/>
              </a:spcAft>
            </a:pPr>
            <a:r>
              <a:rPr lang="en-US" sz="4800" dirty="0">
                <a:solidFill>
                  <a:prstClr val="black"/>
                </a:solidFill>
                <a:latin typeface="Arial" panose="020B0604020202020204" pitchFamily="34" charset="0"/>
                <a:cs typeface="Arial" panose="020B0604020202020204" pitchFamily="34" charset="0"/>
              </a:rPr>
              <a:t>The current project had 2 goals: </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Create a template that I think could be useful.</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Point out that we don’t need to either love or hate the new format—the middle is just fine.</a:t>
            </a: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a:spcAft>
                <a:spcPts val="1200"/>
              </a:spcAft>
            </a:pPr>
            <a:r>
              <a:rPr lang="en-US" sz="4800" b="1" dirty="0">
                <a:solidFill>
                  <a:prstClr val="black"/>
                </a:solidFill>
                <a:latin typeface="Arial" panose="020B0604020202020204" pitchFamily="34" charset="0"/>
                <a:cs typeface="Arial" panose="020B0604020202020204" pitchFamily="34" charset="0"/>
              </a:rPr>
              <a:t>METHOD</a:t>
            </a:r>
          </a:p>
          <a:p>
            <a:pPr>
              <a:spcAft>
                <a:spcPts val="2400"/>
              </a:spcAft>
            </a:pPr>
            <a:r>
              <a:rPr lang="en-US" sz="4800" dirty="0">
                <a:solidFill>
                  <a:prstClr val="black"/>
                </a:solidFill>
                <a:latin typeface="Arial" panose="020B0604020202020204" pitchFamily="34" charset="0"/>
                <a:cs typeface="Arial" panose="020B0604020202020204" pitchFamily="34" charset="0"/>
              </a:rPr>
              <a:t>To create a new template, I identified strengths of the BSP template and the traditional format.</a:t>
            </a:r>
          </a:p>
          <a:p>
            <a:pPr>
              <a:spcAft>
                <a:spcPts val="2400"/>
              </a:spcAft>
            </a:pPr>
            <a:r>
              <a:rPr lang="en-US" sz="4800" dirty="0">
                <a:solidFill>
                  <a:prstClr val="black"/>
                </a:solidFill>
                <a:latin typeface="Arial" panose="020B0604020202020204" pitchFamily="34" charset="0"/>
                <a:cs typeface="Arial" panose="020B0604020202020204" pitchFamily="34" charset="0"/>
              </a:rPr>
              <a:t>BSP strengths: clear take-away message, minimal text, QR code</a:t>
            </a:r>
          </a:p>
          <a:p>
            <a:pPr>
              <a:spcAft>
                <a:spcPts val="2400"/>
              </a:spcAft>
            </a:pPr>
            <a:r>
              <a:rPr lang="en-US" sz="4800" dirty="0">
                <a:solidFill>
                  <a:prstClr val="black"/>
                </a:solidFill>
                <a:latin typeface="Arial" panose="020B0604020202020204" pitchFamily="34" charset="0"/>
                <a:cs typeface="Arial" panose="020B0604020202020204" pitchFamily="34" charset="0"/>
              </a:rPr>
              <a:t>Traditional format strengths: room for figures, reasonable text size on sides, large title to make finding posters in poster session easy, web link and email for people who don’t like QR codes</a:t>
            </a:r>
          </a:p>
          <a:p>
            <a:pPr>
              <a:spcAft>
                <a:spcPts val="2400"/>
              </a:spcAft>
            </a:pPr>
            <a:endParaRPr lang="en-US" sz="4800" b="1" dirty="0">
              <a:solidFill>
                <a:prstClr val="black"/>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6101392" y="7338865"/>
            <a:ext cx="17375255" cy="18248244"/>
          </a:xfrm>
        </p:spPr>
        <p:txBody>
          <a:bodyPr anchor="t">
            <a:noAutofit/>
          </a:bodyPr>
          <a:lstStyle/>
          <a:p>
            <a:pPr>
              <a:lnSpc>
                <a:spcPct val="100000"/>
              </a:lnSpc>
            </a:pP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Why must we pick sides? </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b="1" dirty="0">
                <a:solidFill>
                  <a:schemeClr val="bg1"/>
                </a:solidFill>
                <a:latin typeface="Arial" panose="020B0604020202020204" pitchFamily="34" charset="0"/>
                <a:ea typeface="Roboto" panose="02000000000000000000" pitchFamily="2" charset="0"/>
                <a:cs typeface="Arial" panose="020B0604020202020204" pitchFamily="34" charset="0"/>
              </a:rPr>
              <a:t>The new poster format is a revolution, or the new poster format is garbage!</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Take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good parts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new format, keep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useful aspects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traditional format, add in your own ideas, and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create something better</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 </a:t>
            </a:r>
          </a:p>
        </p:txBody>
      </p:sp>
      <p:sp>
        <p:nvSpPr>
          <p:cNvPr id="2" name="Rectangle 1">
            <a:extLst>
              <a:ext uri="{FF2B5EF4-FFF2-40B4-BE49-F238E27FC236}">
                <a16:creationId xmlns:a16="http://schemas.microsoft.com/office/drawing/2014/main" id="{B0C5B857-0E51-4898-BAEF-B471D5E63813}"/>
              </a:ext>
            </a:extLst>
          </p:cNvPr>
          <p:cNvSpPr/>
          <p:nvPr/>
        </p:nvSpPr>
        <p:spPr>
          <a:xfrm>
            <a:off x="33832800" y="5573485"/>
            <a:ext cx="12801600" cy="2734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RESULTS</a:t>
            </a:r>
          </a:p>
          <a:p>
            <a:r>
              <a:rPr lang="en-US" sz="4800" dirty="0">
                <a:solidFill>
                  <a:prstClr val="black"/>
                </a:solidFill>
                <a:latin typeface="Arial" panose="020B0604020202020204" pitchFamily="34" charset="0"/>
                <a:cs typeface="Arial" panose="020B0604020202020204" pitchFamily="34" charset="0"/>
              </a:rPr>
              <a:t>Preregistered analysis: 78% increase in liking compared to traditional format and 24% increase compared to the BSP format.</a:t>
            </a:r>
          </a:p>
          <a:p>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r>
              <a:rPr lang="en-US" sz="4800" dirty="0">
                <a:solidFill>
                  <a:prstClr val="black"/>
                </a:solidFill>
                <a:latin typeface="Arial" panose="020B0604020202020204" pitchFamily="34" charset="0"/>
                <a:cs typeface="Arial" panose="020B0604020202020204" pitchFamily="34" charset="0"/>
              </a:rPr>
              <a:t>Exploratory analysis: room for improvement in this template (Arial font, seriously?!?!).</a:t>
            </a:r>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r>
              <a:rPr lang="en-US" sz="4800" b="1" dirty="0">
                <a:solidFill>
                  <a:prstClr val="black"/>
                </a:solidFill>
                <a:latin typeface="Arial" panose="020B0604020202020204" pitchFamily="34" charset="0"/>
                <a:cs typeface="Arial" panose="020B0604020202020204" pitchFamily="34" charset="0"/>
              </a:rPr>
              <a:t>DISCUSSION</a:t>
            </a:r>
          </a:p>
          <a:p>
            <a:pPr>
              <a:spcAft>
                <a:spcPts val="2400"/>
              </a:spcAft>
            </a:pPr>
            <a:r>
              <a:rPr lang="en-US" sz="4800" dirty="0">
                <a:solidFill>
                  <a:prstClr val="black"/>
                </a:solidFill>
                <a:latin typeface="Arial" panose="020B0604020202020204" pitchFamily="34" charset="0"/>
                <a:cs typeface="Arial" panose="020B0604020202020204" pitchFamily="34" charset="0"/>
              </a:rPr>
              <a:t>Sometimes it makes sense to pick a side; this is not one of those times.</a:t>
            </a:r>
          </a:p>
          <a:p>
            <a:pPr>
              <a:spcAft>
                <a:spcPts val="2400"/>
              </a:spcAft>
            </a:pPr>
            <a:r>
              <a:rPr lang="en-US" sz="4800" dirty="0">
                <a:solidFill>
                  <a:prstClr val="black"/>
                </a:solidFill>
                <a:latin typeface="Arial" panose="020B0604020202020204" pitchFamily="34" charset="0"/>
                <a:cs typeface="Arial" panose="020B0604020202020204" pitchFamily="34" charset="0"/>
              </a:rPr>
              <a:t>Praise what you like, make suggestions for improvement, and </a:t>
            </a:r>
            <a:r>
              <a:rPr lang="en-US" sz="4800" b="1" dirty="0">
                <a:solidFill>
                  <a:prstClr val="black"/>
                </a:solidFill>
                <a:latin typeface="Arial" panose="020B0604020202020204" pitchFamily="34" charset="0"/>
                <a:cs typeface="Arial" panose="020B0604020202020204" pitchFamily="34" charset="0"/>
              </a:rPr>
              <a:t>then make something better</a:t>
            </a:r>
            <a:r>
              <a:rPr lang="en-US" sz="4800" dirty="0">
                <a:solidFill>
                  <a:prstClr val="black"/>
                </a:solidFill>
                <a:latin typeface="Arial" panose="020B0604020202020204" pitchFamily="34" charset="0"/>
                <a:cs typeface="Arial" panose="020B0604020202020204" pitchFamily="34" charset="0"/>
              </a:rPr>
              <a:t>.</a:t>
            </a:r>
          </a:p>
          <a:p>
            <a:pPr>
              <a:spcAft>
                <a:spcPts val="2400"/>
              </a:spcAft>
            </a:pPr>
            <a:r>
              <a:rPr lang="en-US" sz="4800" dirty="0">
                <a:solidFill>
                  <a:prstClr val="black"/>
                </a:solidFill>
                <a:latin typeface="Arial" panose="020B0604020202020204" pitchFamily="34" charset="0"/>
                <a:cs typeface="Arial" panose="020B0604020202020204" pitchFamily="34" charset="0"/>
              </a:rPr>
              <a:t>Take Mike’s ideas, incorporate some of mine, </a:t>
            </a:r>
            <a:r>
              <a:rPr lang="en-US" sz="4800" b="1" dirty="0">
                <a:solidFill>
                  <a:prstClr val="black"/>
                </a:solidFill>
                <a:latin typeface="Arial" panose="020B0604020202020204" pitchFamily="34" charset="0"/>
                <a:cs typeface="Arial" panose="020B0604020202020204" pitchFamily="34" charset="0"/>
              </a:rPr>
              <a:t>be creative</a:t>
            </a:r>
            <a:r>
              <a:rPr lang="en-US" sz="4800" dirty="0">
                <a:solidFill>
                  <a:prstClr val="black"/>
                </a:solidFill>
                <a:latin typeface="Arial" panose="020B0604020202020204" pitchFamily="34" charset="0"/>
                <a:cs typeface="Arial" panose="020B0604020202020204" pitchFamily="34" charset="0"/>
              </a:rPr>
              <a:t>, and let’s make posters more useful.</a:t>
            </a:r>
          </a:p>
        </p:txBody>
      </p:sp>
      <p:sp>
        <p:nvSpPr>
          <p:cNvPr id="18" name="Rectangle 17">
            <a:extLst>
              <a:ext uri="{FF2B5EF4-FFF2-40B4-BE49-F238E27FC236}">
                <a16:creationId xmlns:a16="http://schemas.microsoft.com/office/drawing/2014/main" id="{678733BE-059C-47B7-9415-5ADF2F3024F1}"/>
              </a:ext>
            </a:extLst>
          </p:cNvPr>
          <p:cNvSpPr/>
          <p:nvPr/>
        </p:nvSpPr>
        <p:spPr>
          <a:xfrm>
            <a:off x="2743200" y="1"/>
            <a:ext cx="43891200" cy="55734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prstClr val="black"/>
                </a:solidFill>
                <a:latin typeface="Arial" panose="020B0604020202020204" pitchFamily="34" charset="0"/>
                <a:cs typeface="Arial" panose="020B0604020202020204" pitchFamily="34" charset="0"/>
              </a:rPr>
              <a:t>We Don’t Have to Pick a Side: The Middle Is A Fine Place to Be</a:t>
            </a:r>
          </a:p>
          <a:p>
            <a:pPr algn="ctr"/>
            <a:endParaRPr lang="en-US" sz="4400" b="1" dirty="0">
              <a:solidFill>
                <a:prstClr val="black"/>
              </a:solidFill>
              <a:latin typeface="Arial" panose="020B0604020202020204" pitchFamily="34" charset="0"/>
              <a:cs typeface="Arial" panose="020B0604020202020204" pitchFamily="34" charset="0"/>
            </a:endParaRPr>
          </a:p>
          <a:p>
            <a:pPr algn="ctr"/>
            <a:r>
              <a:rPr lang="en-US" sz="8800" dirty="0">
                <a:solidFill>
                  <a:prstClr val="black"/>
                </a:solidFill>
                <a:latin typeface="Arial" panose="020B0604020202020204" pitchFamily="34" charset="0"/>
                <a:cs typeface="Arial" panose="020B0604020202020204" pitchFamily="34" charset="0"/>
              </a:rPr>
              <a:t>Andrew R. Smith</a:t>
            </a:r>
          </a:p>
          <a:p>
            <a:pPr algn="ctr"/>
            <a:r>
              <a:rPr lang="en-US" sz="6600" dirty="0">
                <a:solidFill>
                  <a:prstClr val="black"/>
                </a:solidFill>
                <a:latin typeface="Arial" panose="020B0604020202020204" pitchFamily="34" charset="0"/>
                <a:cs typeface="Arial" panose="020B0604020202020204" pitchFamily="34" charset="0"/>
              </a:rPr>
              <a:t>Appalachian State University</a:t>
            </a:r>
          </a:p>
        </p:txBody>
      </p:sp>
      <p:sp>
        <p:nvSpPr>
          <p:cNvPr id="21" name="Rectangle 20">
            <a:extLst>
              <a:ext uri="{FF2B5EF4-FFF2-40B4-BE49-F238E27FC236}">
                <a16:creationId xmlns:a16="http://schemas.microsoft.com/office/drawing/2014/main" id="{678733BE-059C-47B7-9415-5ADF2F3024F1}"/>
              </a:ext>
            </a:extLst>
          </p:cNvPr>
          <p:cNvSpPr/>
          <p:nvPr/>
        </p:nvSpPr>
        <p:spPr>
          <a:xfrm>
            <a:off x="15544799" y="27352488"/>
            <a:ext cx="18288002" cy="5565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5577840" rtlCol="0" anchor="ctr"/>
          <a:lstStyle/>
          <a:p>
            <a:pPr algn="r"/>
            <a:r>
              <a:rPr lang="en-US" sz="6000" dirty="0">
                <a:solidFill>
                  <a:prstClr val="black"/>
                </a:solidFill>
                <a:latin typeface="Arial" panose="020B0604020202020204" pitchFamily="34" charset="0"/>
                <a:cs typeface="Arial" panose="020B0604020202020204" pitchFamily="34" charset="0"/>
              </a:rPr>
              <a:t>Poster template: https://osf.io/ayjzg/</a:t>
            </a:r>
          </a:p>
          <a:p>
            <a:pPr algn="r"/>
            <a:r>
              <a:rPr lang="en-US" sz="6000" dirty="0">
                <a:solidFill>
                  <a:prstClr val="black"/>
                </a:solidFill>
                <a:latin typeface="Arial" panose="020B0604020202020204" pitchFamily="34" charset="0"/>
                <a:cs typeface="Arial" panose="020B0604020202020204" pitchFamily="34" charset="0"/>
              </a:rPr>
              <a:t>smithar3@appstate.edu</a:t>
            </a:r>
          </a:p>
        </p:txBody>
      </p:sp>
      <p:pic>
        <p:nvPicPr>
          <p:cNvPr id="9" name="Picture 8">
            <a:extLst>
              <a:ext uri="{FF2B5EF4-FFF2-40B4-BE49-F238E27FC236}">
                <a16:creationId xmlns:a16="http://schemas.microsoft.com/office/drawing/2014/main" id="{A63294C1-EE0D-4913-9351-784BF37BFA08}"/>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193884" y="2332385"/>
            <a:ext cx="9900229" cy="27720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5229" y="27731634"/>
            <a:ext cx="4731418" cy="4731418"/>
          </a:xfrm>
          <a:prstGeom prst="rect">
            <a:avLst/>
          </a:prstGeom>
          <a:ln>
            <a:solidFill>
              <a:schemeClr val="tx1"/>
            </a:solidFill>
          </a:ln>
        </p:spPr>
      </p:pic>
      <p:graphicFrame>
        <p:nvGraphicFramePr>
          <p:cNvPr id="12" name="Chart 11"/>
          <p:cNvGraphicFramePr>
            <a:graphicFrameLocks/>
          </p:cNvGraphicFramePr>
          <p:nvPr/>
        </p:nvGraphicFramePr>
        <p:xfrm>
          <a:off x="34826713" y="9525474"/>
          <a:ext cx="10813774" cy="6480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34826713" y="18358992"/>
          <a:ext cx="10813774" cy="6440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8283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08346F16-E6F8-42FC-BA64-9229E18AAB57}"/>
              </a:ext>
            </a:extLst>
          </p:cNvPr>
          <p:cNvSpPr/>
          <p:nvPr/>
        </p:nvSpPr>
        <p:spPr>
          <a:xfrm>
            <a:off x="10591800" y="23068083"/>
            <a:ext cx="46863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to QR Code</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17508855" y="8648699"/>
            <a:ext cx="21543645" cy="20838695"/>
          </a:xfrm>
        </p:spPr>
        <p:txBody>
          <a:bodyPr>
            <a:normAutofit/>
          </a:bodyPr>
          <a:lstStyle/>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do I </a:t>
            </a:r>
            <a:r>
              <a:rPr lang="en-US" sz="7800" b="1" dirty="0">
                <a:solidFill>
                  <a:srgbClr val="C8E6C9"/>
                </a:solidFill>
                <a:latin typeface="Lato" panose="020F0502020204030203" pitchFamily="34" charset="0"/>
                <a:cs typeface="Arial" panose="020B0604020202020204" pitchFamily="34" charset="0"/>
              </a:rPr>
              <a:t>create</a:t>
            </a:r>
            <a:r>
              <a:rPr lang="en-US" sz="7800" b="1" dirty="0">
                <a:solidFill>
                  <a:schemeClr val="bg1"/>
                </a:solidFill>
                <a:latin typeface="Lato" panose="020F0502020204030203" pitchFamily="34" charset="0"/>
                <a:cs typeface="Arial" panose="020B0604020202020204" pitchFamily="34" charset="0"/>
              </a:rPr>
              <a:t> a QR code?</a:t>
            </a:r>
          </a:p>
          <a:p>
            <a:pPr>
              <a:lnSpc>
                <a:spcPct val="110000"/>
              </a:lnSpc>
            </a:pPr>
            <a:r>
              <a:rPr lang="en-US" sz="6000" dirty="0">
                <a:solidFill>
                  <a:srgbClr val="2196F3"/>
                </a:solidFill>
                <a:latin typeface="Lato" panose="020F0502020204030203" pitchFamily="34" charset="0"/>
                <a:cs typeface="Arial" panose="020B0604020202020204" pitchFamily="34" charset="0"/>
                <a:hlinkClick r:id="rId3"/>
              </a:rPr>
              <a:t>https://www.qrcode-monkey.com/</a:t>
            </a:r>
            <a:r>
              <a:rPr lang="en-US" sz="6000" dirty="0">
                <a:solidFill>
                  <a:srgbClr val="2196F3"/>
                </a:solidFill>
                <a:latin typeface="Lato" panose="020F0502020204030203" pitchFamily="34" charset="0"/>
                <a:cs typeface="Arial" panose="020B0604020202020204" pitchFamily="34" charset="0"/>
              </a:rPr>
              <a:t> </a:t>
            </a:r>
            <a:r>
              <a:rPr lang="en-US" sz="6000" dirty="0">
                <a:solidFill>
                  <a:schemeClr val="bg1"/>
                </a:solidFill>
                <a:latin typeface="Lato" panose="020F0502020204030203" pitchFamily="34" charset="0"/>
                <a:cs typeface="Arial" panose="020B0604020202020204" pitchFamily="34" charset="0"/>
              </a:rPr>
              <a:t>is free, URLs don’t expire, and you can add cool features like images.</a:t>
            </a:r>
            <a:br>
              <a:rPr lang="en-US" sz="6000" dirty="0">
                <a:solidFill>
                  <a:srgbClr val="2196F3"/>
                </a:solidFill>
                <a:latin typeface="Lato" panose="020F0502020204030203" pitchFamily="34" charset="0"/>
                <a:cs typeface="Arial" panose="020B0604020202020204" pitchFamily="34" charset="0"/>
              </a:rPr>
            </a:br>
            <a:br>
              <a:rPr lang="en-US" sz="6000" dirty="0">
                <a:solidFill>
                  <a:srgbClr val="2196F3"/>
                </a:solidFill>
                <a:latin typeface="Lato" panose="020F0502020204030203" pitchFamily="34" charset="0"/>
                <a:cs typeface="Arial" panose="020B0604020202020204" pitchFamily="34" charset="0"/>
              </a:rPr>
            </a:br>
            <a:endParaRPr lang="en-US" sz="6000" dirty="0">
              <a:solidFill>
                <a:srgbClr val="2196F3"/>
              </a:solidFill>
              <a:latin typeface="Lato" panose="020F0502020204030203" pitchFamily="34" charset="0"/>
              <a:cs typeface="Arial" panose="020B0604020202020204" pitchFamily="34" charset="0"/>
            </a:endParaRPr>
          </a:p>
          <a:p>
            <a:pPr marL="0" indent="0">
              <a:lnSpc>
                <a:spcPct val="110000"/>
              </a:lnSpc>
              <a:buNone/>
            </a:pP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How do I </a:t>
            </a:r>
            <a:r>
              <a:rPr lang="en-US" sz="7800" b="1" dirty="0">
                <a:solidFill>
                  <a:srgbClr val="C8E6C9"/>
                </a:solidFill>
                <a:latin typeface="Lato" panose="020F0502020204030203" pitchFamily="34" charset="0"/>
                <a:ea typeface="Lato" panose="020F0502020204030203" pitchFamily="34" charset="0"/>
                <a:cs typeface="Lato" panose="020F0502020204030203" pitchFamily="34" charset="0"/>
              </a:rPr>
              <a:t>scan</a:t>
            </a: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 a QR code?</a:t>
            </a:r>
          </a:p>
          <a:p>
            <a:pPr>
              <a:lnSpc>
                <a:spcPct val="110000"/>
              </a:lnSpc>
            </a:pP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Just pull out your phone and take a picture!</a:t>
            </a: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All modern iPhones and most Android phones have built-in QR detection in their cameras. Some Android phones may need an app.</a:t>
            </a: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6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can I link the QR to my paper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a copy of my poster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my contact details.</a:t>
            </a:r>
          </a:p>
          <a:p>
            <a:pPr>
              <a:lnSpc>
                <a:spcPct val="110000"/>
              </a:lnSpc>
            </a:pPr>
            <a:r>
              <a:rPr lang="en-US" sz="6000" dirty="0">
                <a:solidFill>
                  <a:schemeClr val="bg1"/>
                </a:solidFill>
                <a:latin typeface="Lato" panose="020F0502020204030203" pitchFamily="34" charset="0"/>
                <a:cs typeface="Arial" panose="020B0604020202020204" pitchFamily="34" charset="0"/>
              </a:rPr>
              <a:t>Try creating a multi-page link for free via </a:t>
            </a:r>
            <a:r>
              <a:rPr lang="en-US" sz="6000" dirty="0">
                <a:solidFill>
                  <a:schemeClr val="bg1"/>
                </a:solidFill>
                <a:latin typeface="Lato" panose="020F0502020204030203" pitchFamily="34" charset="0"/>
                <a:cs typeface="Arial" panose="020B0604020202020204" pitchFamily="34" charset="0"/>
                <a:hlinkClick r:id="rId2"/>
              </a:rPr>
              <a:t>https://linktr.ee/</a:t>
            </a:r>
            <a:r>
              <a:rPr lang="en-US" sz="6000" dirty="0">
                <a:solidFill>
                  <a:schemeClr val="bg1"/>
                </a:solidFill>
                <a:latin typeface="Lato" panose="020F0502020204030203" pitchFamily="34" charset="0"/>
                <a:cs typeface="Arial" panose="020B0604020202020204" pitchFamily="34" charset="0"/>
              </a:rPr>
              <a:t>. </a:t>
            </a:r>
            <a:r>
              <a:rPr lang="en-US" sz="6000" dirty="0">
                <a:solidFill>
                  <a:schemeClr val="tx1">
                    <a:lumMod val="65000"/>
                    <a:lumOff val="35000"/>
                  </a:schemeClr>
                </a:solidFill>
                <a:latin typeface="Lato" panose="020F0502020204030203" pitchFamily="34" charset="0"/>
                <a:cs typeface="Arial" panose="020B0604020202020204" pitchFamily="34" charset="0"/>
              </a:rPr>
              <a:t>(Still trying to figure out the best answer to this though.</a:t>
            </a:r>
          </a:p>
        </p:txBody>
      </p:sp>
      <p:pic>
        <p:nvPicPr>
          <p:cNvPr id="6" name="Graphic 5">
            <a:extLst>
              <a:ext uri="{FF2B5EF4-FFF2-40B4-BE49-F238E27FC236}">
                <a16:creationId xmlns:a16="http://schemas.microsoft.com/office/drawing/2014/main" id="{5C9D3D64-A9B7-4AFC-A66C-1B29B4F91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800" y="8648700"/>
            <a:ext cx="4686300" cy="4686300"/>
          </a:xfrm>
          <a:prstGeom prst="rect">
            <a:avLst/>
          </a:prstGeom>
        </p:spPr>
      </p:pic>
      <p:pic>
        <p:nvPicPr>
          <p:cNvPr id="7" name="Picture 6">
            <a:hlinkClick r:id="rId6"/>
            <a:extLst>
              <a:ext uri="{FF2B5EF4-FFF2-40B4-BE49-F238E27FC236}">
                <a16:creationId xmlns:a16="http://schemas.microsoft.com/office/drawing/2014/main" id="{CAF5EFFD-3E2B-4BB2-93BE-1BF0E052C2B9}"/>
              </a:ext>
            </a:extLst>
          </p:cNvPr>
          <p:cNvPicPr>
            <a:picLocks noChangeAspect="1"/>
          </p:cNvPicPr>
          <p:nvPr/>
        </p:nvPicPr>
        <p:blipFill>
          <a:blip r:embed="rId7"/>
          <a:stretch>
            <a:fillRect/>
          </a:stretch>
        </p:blipFill>
        <p:spPr>
          <a:xfrm>
            <a:off x="10591800" y="15468600"/>
            <a:ext cx="4686300" cy="4495800"/>
          </a:xfrm>
          <a:prstGeom prst="rect">
            <a:avLst/>
          </a:prstGeom>
          <a:ln w="38100">
            <a:solidFill>
              <a:schemeClr val="bg1"/>
            </a:solidFill>
          </a:ln>
        </p:spPr>
      </p:pic>
      <p:sp>
        <p:nvSpPr>
          <p:cNvPr id="8" name="TextBox 7">
            <a:extLst>
              <a:ext uri="{FF2B5EF4-FFF2-40B4-BE49-F238E27FC236}">
                <a16:creationId xmlns:a16="http://schemas.microsoft.com/office/drawing/2014/main" id="{707E6096-B3BF-47AC-962E-5C88CBF8FB4A}"/>
              </a:ext>
            </a:extLst>
          </p:cNvPr>
          <p:cNvSpPr txBox="1"/>
          <p:nvPr/>
        </p:nvSpPr>
        <p:spPr>
          <a:xfrm>
            <a:off x="3130062" y="15161955"/>
            <a:ext cx="5937738" cy="1938992"/>
          </a:xfrm>
          <a:prstGeom prst="rect">
            <a:avLst/>
          </a:prstGeom>
          <a:noFill/>
        </p:spPr>
        <p:txBody>
          <a:bodyPr wrap="square" rtlCol="0">
            <a:spAutoFit/>
          </a:bodyPr>
          <a:lstStyle/>
          <a:p>
            <a:pPr algn="r"/>
            <a:r>
              <a:rPr lang="en-US" sz="4000" b="1" dirty="0">
                <a:solidFill>
                  <a:schemeClr val="bg1"/>
                </a:solidFill>
              </a:rPr>
              <a:t>Ctrl-click</a:t>
            </a:r>
            <a:r>
              <a:rPr lang="en-US" sz="4000" dirty="0">
                <a:solidFill>
                  <a:schemeClr val="bg1"/>
                </a:solidFill>
              </a:rPr>
              <a:t> this thumbnail to watch a video on scanning #betterposter QR codes.</a:t>
            </a:r>
          </a:p>
        </p:txBody>
      </p:sp>
      <p:sp>
        <p:nvSpPr>
          <p:cNvPr id="23" name="Freeform: Shape 22">
            <a:extLst>
              <a:ext uri="{FF2B5EF4-FFF2-40B4-BE49-F238E27FC236}">
                <a16:creationId xmlns:a16="http://schemas.microsoft.com/office/drawing/2014/main" id="{2F06F7F1-B026-4D3E-9F80-50B4EBBCC9D3}"/>
              </a:ext>
            </a:extLst>
          </p:cNvPr>
          <p:cNvSpPr/>
          <p:nvPr/>
        </p:nvSpPr>
        <p:spPr>
          <a:xfrm>
            <a:off x="6608367" y="17277347"/>
            <a:ext cx="3466075" cy="2069432"/>
          </a:xfrm>
          <a:custGeom>
            <a:avLst/>
            <a:gdLst>
              <a:gd name="connsiteX0" fmla="*/ 980 w 1589149"/>
              <a:gd name="connsiteY0" fmla="*/ 0 h 2069432"/>
              <a:gd name="connsiteX1" fmla="*/ 257654 w 1589149"/>
              <a:gd name="connsiteY1" fmla="*/ 1780674 h 2069432"/>
              <a:gd name="connsiteX2" fmla="*/ 1589149 w 1589149"/>
              <a:gd name="connsiteY2" fmla="*/ 2069432 h 2069432"/>
            </a:gdLst>
            <a:ahLst/>
            <a:cxnLst>
              <a:cxn ang="0">
                <a:pos x="connsiteX0" y="connsiteY0"/>
              </a:cxn>
              <a:cxn ang="0">
                <a:pos x="connsiteX1" y="connsiteY1"/>
              </a:cxn>
              <a:cxn ang="0">
                <a:pos x="connsiteX2" y="connsiteY2"/>
              </a:cxn>
            </a:cxnLst>
            <a:rect l="l" t="t" r="r" b="b"/>
            <a:pathLst>
              <a:path w="1589149" h="2069432">
                <a:moveTo>
                  <a:pt x="980" y="0"/>
                </a:moveTo>
                <a:cubicBezTo>
                  <a:pt x="-3031" y="717884"/>
                  <a:pt x="-7041" y="1435769"/>
                  <a:pt x="257654" y="1780674"/>
                </a:cubicBezTo>
                <a:cubicBezTo>
                  <a:pt x="522349" y="2125579"/>
                  <a:pt x="1131949" y="2007937"/>
                  <a:pt x="1589149" y="2069432"/>
                </a:cubicBezTo>
              </a:path>
            </a:pathLst>
          </a:custGeom>
          <a:noFill/>
          <a:ln w="76200">
            <a:solidFill>
              <a:schemeClr val="bg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F8CF84-10E7-4689-A819-230811EEEDBF}"/>
              </a:ext>
            </a:extLst>
          </p:cNvPr>
          <p:cNvSpPr txBox="1"/>
          <p:nvPr/>
        </p:nvSpPr>
        <p:spPr>
          <a:xfrm>
            <a:off x="10457447" y="20191092"/>
            <a:ext cx="5372100" cy="1384995"/>
          </a:xfrm>
          <a:prstGeom prst="rect">
            <a:avLst/>
          </a:prstGeom>
          <a:noFill/>
        </p:spPr>
        <p:txBody>
          <a:bodyPr wrap="square" rtlCol="0">
            <a:spAutoFit/>
          </a:bodyPr>
          <a:lstStyle/>
          <a:p>
            <a:r>
              <a:rPr lang="en-US" sz="2800" dirty="0">
                <a:solidFill>
                  <a:schemeClr val="bg1"/>
                </a:solidFill>
              </a:rPr>
              <a:t>Donated by</a:t>
            </a:r>
            <a:r>
              <a:rPr lang="en-US" sz="2800" b="1" dirty="0">
                <a:solidFill>
                  <a:schemeClr val="bg1"/>
                </a:solidFill>
              </a:rPr>
              <a:t> </a:t>
            </a:r>
            <a:r>
              <a:rPr lang="en-US" sz="2800" b="1" dirty="0">
                <a:solidFill>
                  <a:schemeClr val="bg1"/>
                </a:solidFill>
                <a:hlinkClick r:id="rId8">
                  <a:extLst>
                    <a:ext uri="{A12FA001-AC4F-418D-AE19-62706E023703}">
                      <ahyp:hlinkClr xmlns:ahyp="http://schemas.microsoft.com/office/drawing/2018/hyperlinkcolor" val="tx"/>
                    </a:ext>
                  </a:extLst>
                </a:hlinkClick>
              </a:rPr>
              <a:t>@kristinrojasmd</a:t>
            </a:r>
            <a:endParaRPr lang="en-US" sz="2800" b="1" dirty="0">
              <a:solidFill>
                <a:schemeClr val="bg1"/>
              </a:solidFill>
            </a:endParaRPr>
          </a:p>
          <a:p>
            <a:r>
              <a:rPr lang="en-US" sz="2800" dirty="0">
                <a:hlinkClick r:id="rId6"/>
              </a:rPr>
              <a:t>https://twitter.com/kristinrojasmd/status/1124418213050298368</a:t>
            </a:r>
            <a:endParaRPr lang="en-US" sz="2800" dirty="0">
              <a:solidFill>
                <a:schemeClr val="bg1"/>
              </a:solidFill>
            </a:endParaRPr>
          </a:p>
        </p:txBody>
      </p:sp>
      <p:pic>
        <p:nvPicPr>
          <p:cNvPr id="7170" name="Picture 2" descr="Related image">
            <a:hlinkClick r:id="rId2"/>
            <a:extLst>
              <a:ext uri="{FF2B5EF4-FFF2-40B4-BE49-F238E27FC236}">
                <a16:creationId xmlns:a16="http://schemas.microsoft.com/office/drawing/2014/main" id="{7D11D1B2-CB83-49C5-8982-1F9CDC4933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804" y="24580162"/>
            <a:ext cx="4319954" cy="124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50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6284214" y="1336796"/>
            <a:ext cx="42588180" cy="6362702"/>
          </a:xfrm>
        </p:spPr>
        <p:txBody>
          <a:bodyPr>
            <a:noAutofit/>
          </a:bodyPr>
          <a:lstStyle/>
          <a:p>
            <a:pPr>
              <a:lnSpc>
                <a:spcPct val="120000"/>
              </a:lnSpc>
            </a:pPr>
            <a: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Research that influenced this design:</a:t>
            </a:r>
            <a:b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br>
            <a:r>
              <a:rPr lang="en-US" sz="10300" dirty="0" err="1">
                <a:solidFill>
                  <a:schemeClr val="bg1"/>
                </a:solidFill>
                <a:latin typeface="Lato Thin" panose="020F0502020204030203" pitchFamily="34" charset="0"/>
                <a:ea typeface="Lato Thin" panose="020F0502020204030203" pitchFamily="34" charset="0"/>
                <a:cs typeface="Lato Thin" panose="020F0502020204030203" pitchFamily="34" charset="0"/>
              </a:rPr>
              <a:t>a.k.a</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I need some ammo to help persuade my faculty to try this.</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rgbClr val="EA4C89"/>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0EFBD90B-664B-444D-8CE5-382FB3D42358}"/>
              </a:ext>
            </a:extLst>
          </p:cNvPr>
          <p:cNvSpPr txBox="1"/>
          <p:nvPr/>
        </p:nvSpPr>
        <p:spPr>
          <a:xfrm>
            <a:off x="6284214" y="9546336"/>
            <a:ext cx="33503616" cy="14865608"/>
          </a:xfrm>
          <a:prstGeom prst="rect">
            <a:avLst/>
          </a:prstGeom>
          <a:noFill/>
        </p:spPr>
        <p:txBody>
          <a:bodyPr wrap="square" rtlCol="0">
            <a:spAutoFit/>
          </a:bodyPr>
          <a:lstStyle/>
          <a:p>
            <a:r>
              <a:rPr lang="en-US" sz="8000" dirty="0">
                <a:solidFill>
                  <a:schemeClr val="bg1"/>
                </a:solidFill>
              </a:rPr>
              <a:t>1. Need to know </a:t>
            </a:r>
            <a:r>
              <a:rPr lang="en-US" sz="8000" dirty="0">
                <a:solidFill>
                  <a:srgbClr val="FF0000"/>
                </a:solidFill>
              </a:rPr>
              <a:t>&gt;</a:t>
            </a:r>
            <a:r>
              <a:rPr lang="en-US" sz="8000" dirty="0">
                <a:solidFill>
                  <a:schemeClr val="bg1"/>
                </a:solidFill>
              </a:rPr>
              <a:t> Nice to know</a:t>
            </a:r>
          </a:p>
          <a:p>
            <a:r>
              <a:rPr lang="en-US" sz="8000" dirty="0">
                <a:solidFill>
                  <a:schemeClr val="bg1"/>
                </a:solidFill>
                <a:hlinkClick r:id="rId2"/>
              </a:rPr>
              <a:t>https://www.nngroup.com/articles/inverted-pyramid</a:t>
            </a:r>
            <a:endParaRPr lang="en-US" sz="8000" dirty="0">
              <a:solidFill>
                <a:schemeClr val="bg1"/>
              </a:solidFill>
            </a:endParaRPr>
          </a:p>
          <a:p>
            <a:endParaRPr lang="en-US" sz="8000" dirty="0">
              <a:solidFill>
                <a:schemeClr val="bg1"/>
              </a:solidFill>
            </a:endParaRPr>
          </a:p>
          <a:p>
            <a:r>
              <a:rPr lang="en-US" sz="8000" dirty="0">
                <a:solidFill>
                  <a:schemeClr val="bg1"/>
                </a:solidFill>
              </a:rPr>
              <a:t>2. Plain language is interpreted faster.</a:t>
            </a:r>
          </a:p>
          <a:p>
            <a:r>
              <a:rPr lang="en-US" sz="8000" dirty="0">
                <a:solidFill>
                  <a:schemeClr val="bg1"/>
                </a:solidFill>
                <a:hlinkClick r:id="rId3"/>
              </a:rPr>
              <a:t>https://www.nngroup.com/videos/plain-language-for-experts/</a:t>
            </a:r>
            <a:endParaRPr lang="en-US" sz="8000" dirty="0">
              <a:solidFill>
                <a:schemeClr val="bg1"/>
              </a:solidFill>
            </a:endParaRPr>
          </a:p>
          <a:p>
            <a:r>
              <a:rPr lang="en-US" sz="8000" dirty="0">
                <a:solidFill>
                  <a:schemeClr val="bg1"/>
                </a:solidFill>
                <a:hlinkClick r:id="rId4"/>
              </a:rPr>
              <a:t>https://www.nngroup.com/articles/plain-language-experts/</a:t>
            </a:r>
            <a:endParaRPr lang="en-US" sz="8000" dirty="0">
              <a:solidFill>
                <a:schemeClr val="bg1"/>
              </a:solidFill>
            </a:endParaRPr>
          </a:p>
          <a:p>
            <a:endParaRPr lang="en-US" sz="8000" dirty="0">
              <a:solidFill>
                <a:schemeClr val="bg1"/>
              </a:solidFill>
            </a:endParaRPr>
          </a:p>
          <a:p>
            <a:r>
              <a:rPr lang="en-US" sz="8000" dirty="0">
                <a:solidFill>
                  <a:schemeClr val="bg1"/>
                </a:solidFill>
              </a:rPr>
              <a:t>3. Interaction cost.</a:t>
            </a:r>
          </a:p>
          <a:p>
            <a:r>
              <a:rPr lang="en-US" sz="8000" dirty="0">
                <a:solidFill>
                  <a:schemeClr val="bg1"/>
                </a:solidFill>
                <a:hlinkClick r:id="rId5"/>
              </a:rPr>
              <a:t>https://www.nngroup.com/articles/interaction-cost-definition/  </a:t>
            </a:r>
            <a:endParaRPr lang="en-US" sz="8000" dirty="0">
              <a:solidFill>
                <a:schemeClr val="bg1"/>
              </a:solidFill>
            </a:endParaRPr>
          </a:p>
          <a:p>
            <a:endParaRPr lang="en-US" sz="8000" dirty="0">
              <a:solidFill>
                <a:schemeClr val="bg1"/>
              </a:solidFill>
            </a:endParaRPr>
          </a:p>
          <a:p>
            <a:r>
              <a:rPr lang="en-US" sz="8000" dirty="0">
                <a:solidFill>
                  <a:schemeClr val="bg1"/>
                </a:solidFill>
              </a:rPr>
              <a:t>4. Effective designs minimize cognitive load</a:t>
            </a:r>
          </a:p>
          <a:p>
            <a:r>
              <a:rPr lang="en-US" sz="8000" dirty="0">
                <a:solidFill>
                  <a:schemeClr val="bg1"/>
                </a:solidFill>
                <a:hlinkClick r:id="rId6"/>
              </a:rPr>
              <a:t>https://www.nngroup.com/articles/minimize-cognitive-load/</a:t>
            </a:r>
            <a:endParaRPr lang="en-US" sz="8000" dirty="0">
              <a:solidFill>
                <a:schemeClr val="bg1"/>
              </a:solidFill>
            </a:endParaRPr>
          </a:p>
        </p:txBody>
      </p:sp>
    </p:spTree>
    <p:extLst>
      <p:ext uri="{BB962C8B-B14F-4D97-AF65-F5344CB8AC3E}">
        <p14:creationId xmlns:p14="http://schemas.microsoft.com/office/powerpoint/2010/main" val="337364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Layout F.A.Q.</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9610432" y="8194430"/>
            <a:ext cx="30156736" cy="20838695"/>
          </a:xfrm>
        </p:spPr>
        <p:txBody>
          <a:bodyPr>
            <a:normAutofit/>
          </a:bodyPr>
          <a:lstStyle/>
          <a:p>
            <a:pPr marL="0" indent="0">
              <a:lnSpc>
                <a:spcPct val="110000"/>
              </a:lnSpc>
              <a:buNone/>
            </a:pPr>
            <a:r>
              <a:rPr lang="en-US" sz="6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if my intro/methods/results doesn’t fit in the silent bar?</a:t>
            </a:r>
          </a:p>
          <a:p>
            <a:pPr>
              <a:lnSpc>
                <a:spcPct val="110000"/>
              </a:lnSpc>
            </a:pPr>
            <a:r>
              <a:rPr lang="en-US" sz="6600" dirty="0">
                <a:solidFill>
                  <a:schemeClr val="bg1"/>
                </a:solidFill>
                <a:latin typeface="Lato" panose="020F0502020204030203" pitchFamily="34" charset="0"/>
                <a:cs typeface="Arial" panose="020B0604020202020204" pitchFamily="34" charset="0"/>
              </a:rPr>
              <a:t>If you’re trying to put so much into that bar that it doesn’t fit, they won’t have time to read it anyway. First try moving stuff to the ammo bar. Next, cut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a:t>
            </a:r>
          </a:p>
          <a:p>
            <a:pPr>
              <a:lnSpc>
                <a:spcPct val="110000"/>
              </a:lnSpc>
            </a:pPr>
            <a:r>
              <a:rPr lang="en-US" sz="6600" dirty="0">
                <a:solidFill>
                  <a:schemeClr val="bg1"/>
                </a:solidFill>
                <a:latin typeface="Lato" panose="020F0502020204030203" pitchFamily="34" charset="0"/>
                <a:cs typeface="Arial" panose="020B0604020202020204" pitchFamily="34" charset="0"/>
              </a:rPr>
              <a:t>Instead of trying to fill space, you’re trying to conserve space.</a:t>
            </a:r>
            <a:br>
              <a:rPr lang="en-US" sz="6600" dirty="0">
                <a:solidFill>
                  <a:schemeClr val="bg1"/>
                </a:solidFill>
                <a:latin typeface="Lato" panose="020F0502020204030203" pitchFamily="34" charset="0"/>
                <a:cs typeface="Arial" panose="020B0604020202020204" pitchFamily="34" charset="0"/>
              </a:rPr>
            </a:br>
            <a:endParaRPr lang="en-US" sz="6600" dirty="0">
              <a:solidFill>
                <a:schemeClr val="bg1"/>
              </a:solidFill>
              <a:latin typeface="Lato" panose="020F0502020204030203" pitchFamily="34" charset="0"/>
            </a:endParaRPr>
          </a:p>
          <a:p>
            <a:pPr marL="0" indent="0">
              <a:lnSpc>
                <a:spcPct val="110000"/>
              </a:lnSpc>
              <a:buNone/>
            </a:pPr>
            <a:r>
              <a:rPr lang="en-US" sz="6600" b="1" dirty="0">
                <a:solidFill>
                  <a:schemeClr val="bg1"/>
                </a:solidFill>
                <a:latin typeface="Lato" panose="020F0502020204030203" pitchFamily="34" charset="0"/>
                <a:cs typeface="Arial" panose="020B0604020202020204" pitchFamily="34" charset="0"/>
              </a:rPr>
              <a:t>What if I have a really important graph or picture?</a:t>
            </a:r>
          </a:p>
          <a:p>
            <a:pPr>
              <a:lnSpc>
                <a:spcPct val="110000"/>
              </a:lnSpc>
            </a:pPr>
            <a:r>
              <a:rPr lang="en-US" sz="6600" dirty="0">
                <a:solidFill>
                  <a:schemeClr val="bg1"/>
                </a:solidFill>
                <a:latin typeface="Lato" panose="020F0502020204030203" pitchFamily="34" charset="0"/>
              </a:rPr>
              <a:t>Move the QR Code to the Silent Presenter, then put your graph/image in the middle.</a:t>
            </a:r>
          </a:p>
        </p:txBody>
      </p:sp>
    </p:spTree>
    <p:extLst>
      <p:ext uri="{BB962C8B-B14F-4D97-AF65-F5344CB8AC3E}">
        <p14:creationId xmlns:p14="http://schemas.microsoft.com/office/powerpoint/2010/main" val="1760980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did you make the cartoon?</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4055110" y="7297162"/>
            <a:ext cx="42588180" cy="23132038"/>
          </a:xfrm>
        </p:spPr>
        <p:txBody>
          <a:bodyPr>
            <a:normAutofit/>
          </a:bodyPr>
          <a:lstStyle/>
          <a:p>
            <a:pPr marL="0" indent="0">
              <a:lnSpc>
                <a:spcPct val="110000"/>
              </a:lnSpc>
              <a:buNone/>
            </a:pPr>
            <a:r>
              <a:rPr lang="en-US" sz="8000" b="1" dirty="0">
                <a:highlight>
                  <a:srgbClr val="FFF59D"/>
                </a:highlight>
                <a:latin typeface="Lato" panose="020F0502020204030203" charset="0"/>
              </a:rPr>
              <a:t>Short version:</a:t>
            </a:r>
            <a:r>
              <a:rPr lang="en-US" sz="8000" dirty="0">
                <a:solidFill>
                  <a:schemeClr val="bg1"/>
                </a:solidFill>
                <a:latin typeface="Lato" panose="020F0502020204030203" charset="0"/>
              </a:rPr>
              <a:t> I highly recommend making a video using </a:t>
            </a:r>
            <a:r>
              <a:rPr lang="en-US" sz="8000" u="sng" dirty="0">
                <a:highlight>
                  <a:srgbClr val="FFF59D"/>
                </a:highlight>
                <a:latin typeface="Lato" panose="020F0502020204030203" charset="0"/>
                <a:hlinkClick r:id="rId2" tooltip="http://Vyond.com">
                  <a:extLst>
                    <a:ext uri="{A12FA001-AC4F-418D-AE19-62706E023703}">
                      <ahyp:hlinkClr xmlns:ahyp="http://schemas.microsoft.com/office/drawing/2018/hyperlinkcolor" val="tx"/>
                    </a:ext>
                  </a:extLst>
                </a:hlinkClick>
              </a:rPr>
              <a:t>Vyond.com</a:t>
            </a:r>
            <a:r>
              <a:rPr lang="en-US" sz="8000" dirty="0">
                <a:solidFill>
                  <a:schemeClr val="bg1"/>
                </a:solidFill>
                <a:latin typeface="Lato" panose="020F0502020204030203" charset="0"/>
              </a:rPr>
              <a:t> if it's your first one and you don't want to go insane for a year like I did. It’s fun, easy, and works perfectly well for most projects!</a:t>
            </a:r>
          </a:p>
          <a:p>
            <a:pPr marL="0" indent="0">
              <a:lnSpc>
                <a:spcPct val="110000"/>
              </a:lnSpc>
              <a:buNone/>
            </a:pPr>
            <a:endParaRPr lang="en-US" sz="8000" b="1" dirty="0">
              <a:solidFill>
                <a:schemeClr val="bg1"/>
              </a:solidFill>
              <a:highlight>
                <a:srgbClr val="FFFF00"/>
              </a:highlight>
              <a:latin typeface="Lato" panose="020F0502020204030203" charset="0"/>
            </a:endParaRPr>
          </a:p>
          <a:p>
            <a:pPr>
              <a:lnSpc>
                <a:spcPct val="110000"/>
              </a:lnSpc>
            </a:pPr>
            <a:r>
              <a:rPr lang="en-US" sz="8000" b="1" dirty="0">
                <a:solidFill>
                  <a:schemeClr val="bg1"/>
                </a:solidFill>
                <a:latin typeface="Lato" panose="020F0502020204030203" charset="0"/>
              </a:rPr>
              <a:t>Animation:</a:t>
            </a:r>
            <a:r>
              <a:rPr lang="en-US" sz="8000" dirty="0">
                <a:solidFill>
                  <a:schemeClr val="bg1"/>
                </a:solidFill>
                <a:latin typeface="Lato" panose="020F0502020204030203" charset="0"/>
              </a:rPr>
              <a:t> Most of the animation was done in </a:t>
            </a:r>
            <a:r>
              <a:rPr lang="en-US" sz="8000" dirty="0">
                <a:solidFill>
                  <a:srgbClr val="EA4C89"/>
                </a:solidFill>
                <a:latin typeface="Lato" panose="020F0502020204030203" charset="0"/>
              </a:rPr>
              <a:t>Adobe After Effects</a:t>
            </a:r>
            <a:r>
              <a:rPr lang="en-US" sz="8000" dirty="0">
                <a:solidFill>
                  <a:schemeClr val="bg1"/>
                </a:solidFill>
                <a:latin typeface="Lato" panose="020F0502020204030203" charset="0"/>
              </a:rPr>
              <a:t>, which is super powerful but had a bit of learning curve for me. </a:t>
            </a:r>
          </a:p>
          <a:p>
            <a:pPr>
              <a:lnSpc>
                <a:spcPct val="110000"/>
              </a:lnSpc>
            </a:pPr>
            <a:r>
              <a:rPr lang="en-US" sz="8000" b="1" dirty="0">
                <a:solidFill>
                  <a:schemeClr val="bg1"/>
                </a:solidFill>
                <a:latin typeface="Lato" panose="020F0502020204030203" charset="0"/>
              </a:rPr>
              <a:t>Graphics:</a:t>
            </a:r>
            <a:r>
              <a:rPr lang="en-US" sz="8000" dirty="0">
                <a:solidFill>
                  <a:schemeClr val="bg1"/>
                </a:solidFill>
                <a:latin typeface="Lato" panose="020F0502020204030203" charset="0"/>
              </a:rPr>
              <a:t> A combination of </a:t>
            </a:r>
            <a:r>
              <a:rPr lang="en-US" sz="8000" dirty="0" err="1">
                <a:solidFill>
                  <a:srgbClr val="EA4C89"/>
                </a:solidFill>
                <a:latin typeface="Lato" panose="020F0502020204030203" charset="0"/>
              </a:rPr>
              <a:t>VectorStock</a:t>
            </a:r>
            <a:r>
              <a:rPr lang="en-US" sz="8000" dirty="0">
                <a:solidFill>
                  <a:schemeClr val="bg1"/>
                </a:solidFill>
                <a:latin typeface="Lato" panose="020F0502020204030203" charset="0"/>
              </a:rPr>
              <a:t> and custom graphics I made in Adobe Illustrator.</a:t>
            </a:r>
          </a:p>
          <a:p>
            <a:pPr>
              <a:lnSpc>
                <a:spcPct val="110000"/>
              </a:lnSpc>
            </a:pPr>
            <a:r>
              <a:rPr lang="en-US" sz="8000" b="1" dirty="0">
                <a:solidFill>
                  <a:schemeClr val="bg1"/>
                </a:solidFill>
                <a:latin typeface="Lato" panose="020F0502020204030203" charset="0"/>
              </a:rPr>
              <a:t>Characters </a:t>
            </a:r>
            <a:r>
              <a:rPr lang="en-US" sz="8000" dirty="0">
                <a:solidFill>
                  <a:schemeClr val="bg1"/>
                </a:solidFill>
                <a:latin typeface="Lato" panose="020F0502020204030203" charset="0"/>
              </a:rPr>
              <a:t>were mostly from </a:t>
            </a:r>
            <a:r>
              <a:rPr lang="en-US" sz="8000" u="sng" dirty="0">
                <a:solidFill>
                  <a:schemeClr val="bg1"/>
                </a:solidFill>
                <a:latin typeface="Lato" panose="020F0502020204030203" charset="0"/>
                <a:hlinkClick r:id="rId2" tooltip="http://Vyond.com">
                  <a:extLst>
                    <a:ext uri="{A12FA001-AC4F-418D-AE19-62706E023703}">
                      <ahyp:hlinkClr xmlns:ahyp="http://schemas.microsoft.com/office/drawing/2018/hyperlinkcolor" val="tx"/>
                    </a:ext>
                  </a:extLst>
                </a:hlinkClick>
              </a:rPr>
              <a:t>(http://Vyond.com) Vyond.com</a:t>
            </a:r>
            <a:r>
              <a:rPr lang="en-US" sz="8000" dirty="0">
                <a:solidFill>
                  <a:schemeClr val="bg1"/>
                </a:solidFill>
                <a:latin typeface="Lato" panose="020F0502020204030203" charset="0"/>
              </a:rPr>
              <a:t>. I got the facial expressions, etc. right in </a:t>
            </a:r>
            <a:r>
              <a:rPr lang="en-US" sz="8000" dirty="0" err="1">
                <a:solidFill>
                  <a:srgbClr val="EA4C89"/>
                </a:solidFill>
                <a:latin typeface="Lato" panose="020F0502020204030203" charset="0"/>
              </a:rPr>
              <a:t>Vyond</a:t>
            </a:r>
            <a:r>
              <a:rPr lang="en-US" sz="8000" dirty="0">
                <a:solidFill>
                  <a:schemeClr val="bg1"/>
                </a:solidFill>
                <a:latin typeface="Lato" panose="020F0502020204030203" charset="0"/>
              </a:rPr>
              <a:t>, then put them on a green background, then dropped them into After Effects and removed the background, just like a green screen. </a:t>
            </a:r>
          </a:p>
          <a:p>
            <a:pPr>
              <a:lnSpc>
                <a:spcPct val="110000"/>
              </a:lnSpc>
            </a:pPr>
            <a:r>
              <a:rPr lang="en-US" sz="8000" b="1" dirty="0">
                <a:solidFill>
                  <a:schemeClr val="bg1"/>
                </a:solidFill>
                <a:latin typeface="Lato" panose="020F0502020204030203" charset="0"/>
              </a:rPr>
              <a:t>Sound effects:</a:t>
            </a:r>
            <a:r>
              <a:rPr lang="en-US" sz="8000" dirty="0">
                <a:solidFill>
                  <a:schemeClr val="bg1"/>
                </a:solidFill>
                <a:latin typeface="Lato" panose="020F0502020204030203" charset="0"/>
              </a:rPr>
              <a:t> </a:t>
            </a:r>
            <a:r>
              <a:rPr lang="en-US" sz="8000" dirty="0" err="1">
                <a:solidFill>
                  <a:srgbClr val="EA4C89"/>
                </a:solidFill>
                <a:latin typeface="Lato" panose="020F0502020204030203" charset="0"/>
              </a:rPr>
              <a:t>AudioJungle</a:t>
            </a:r>
            <a:r>
              <a:rPr lang="en-US" sz="8000" dirty="0">
                <a:solidFill>
                  <a:schemeClr val="bg1"/>
                </a:solidFill>
                <a:latin typeface="Lato" panose="020F0502020204030203" charset="0"/>
              </a:rPr>
              <a:t>.</a:t>
            </a:r>
          </a:p>
          <a:p>
            <a:pPr>
              <a:lnSpc>
                <a:spcPct val="110000"/>
              </a:lnSpc>
            </a:pPr>
            <a:r>
              <a:rPr lang="en-US" sz="8000" b="1" dirty="0">
                <a:solidFill>
                  <a:schemeClr val="bg1"/>
                </a:solidFill>
                <a:latin typeface="Lato" panose="020F0502020204030203" charset="0"/>
              </a:rPr>
              <a:t>Voice </a:t>
            </a:r>
            <a:r>
              <a:rPr lang="en-US" sz="8000" dirty="0">
                <a:solidFill>
                  <a:schemeClr val="bg1"/>
                </a:solidFill>
                <a:latin typeface="Lato" panose="020F0502020204030203" charset="0"/>
              </a:rPr>
              <a:t>was my own voice with the bass boosted for a little of that radio announcer vibration, courtesy of </a:t>
            </a:r>
            <a:r>
              <a:rPr lang="en-US" sz="8000" dirty="0">
                <a:solidFill>
                  <a:srgbClr val="EA4C89"/>
                </a:solidFill>
                <a:latin typeface="Lato" panose="020F0502020204030203" charset="0"/>
              </a:rPr>
              <a:t>Adobe Audition</a:t>
            </a:r>
            <a:r>
              <a:rPr lang="en-US" sz="8000" dirty="0">
                <a:solidFill>
                  <a:schemeClr val="bg1"/>
                </a:solidFill>
                <a:latin typeface="Lato" panose="020F0502020204030203" charset="0"/>
              </a:rPr>
              <a:t>.</a:t>
            </a:r>
          </a:p>
        </p:txBody>
      </p:sp>
    </p:spTree>
    <p:extLst>
      <p:ext uri="{BB962C8B-B14F-4D97-AF65-F5344CB8AC3E}">
        <p14:creationId xmlns:p14="http://schemas.microsoft.com/office/powerpoint/2010/main" val="38576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E6F00AA-0924-4D50-8803-21DFD9875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652" y="6129019"/>
            <a:ext cx="36765947" cy="18279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1A008D-310D-4E72-ACA7-82E6883F44D0}"/>
              </a:ext>
            </a:extLst>
          </p:cNvPr>
          <p:cNvSpPr txBox="1"/>
          <p:nvPr/>
        </p:nvSpPr>
        <p:spPr>
          <a:xfrm>
            <a:off x="6673572" y="1501519"/>
            <a:ext cx="36735027" cy="4154984"/>
          </a:xfrm>
          <a:prstGeom prst="rect">
            <a:avLst/>
          </a:prstGeom>
          <a:noFill/>
        </p:spPr>
        <p:txBody>
          <a:bodyPr wrap="square" rtlCol="0">
            <a:spAutoFit/>
          </a:bodyPr>
          <a:lstStyle/>
          <a:p>
            <a:r>
              <a:rPr lang="en-US" sz="26400" b="1" dirty="0">
                <a:solidFill>
                  <a:schemeClr val="bg1"/>
                </a:solidFill>
                <a:latin typeface="Titular" panose="00000500000000000000" pitchFamily="50" charset="0"/>
              </a:rPr>
              <a:t>Average global temperature 1850 – 2018</a:t>
            </a:r>
          </a:p>
        </p:txBody>
      </p:sp>
      <p:pic>
        <p:nvPicPr>
          <p:cNvPr id="5" name="Graphic 4">
            <a:extLst>
              <a:ext uri="{FF2B5EF4-FFF2-40B4-BE49-F238E27FC236}">
                <a16:creationId xmlns:a16="http://schemas.microsoft.com/office/drawing/2014/main" id="{14FEFF65-FBD0-4C74-8C6E-C493D4B791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30143" y="27865137"/>
            <a:ext cx="2378455" cy="2378455"/>
          </a:xfrm>
          <a:prstGeom prst="rect">
            <a:avLst/>
          </a:prstGeom>
        </p:spPr>
      </p:pic>
      <p:sp>
        <p:nvSpPr>
          <p:cNvPr id="6" name="TextBox 5">
            <a:extLst>
              <a:ext uri="{FF2B5EF4-FFF2-40B4-BE49-F238E27FC236}">
                <a16:creationId xmlns:a16="http://schemas.microsoft.com/office/drawing/2014/main" id="{1F391B6E-51F4-4E50-BB0F-6C51DE672525}"/>
              </a:ext>
            </a:extLst>
          </p:cNvPr>
          <p:cNvSpPr txBox="1"/>
          <p:nvPr/>
        </p:nvSpPr>
        <p:spPr>
          <a:xfrm>
            <a:off x="14785724" y="27519172"/>
            <a:ext cx="25947541" cy="3046988"/>
          </a:xfrm>
          <a:prstGeom prst="rect">
            <a:avLst/>
          </a:prstGeom>
          <a:noFill/>
        </p:spPr>
        <p:txBody>
          <a:bodyPr wrap="square" rtlCol="0">
            <a:spAutoFit/>
          </a:bodyPr>
          <a:lstStyle/>
          <a:p>
            <a:pPr algn="r"/>
            <a:r>
              <a:rPr lang="en-US" sz="9600" b="1" dirty="0">
                <a:solidFill>
                  <a:srgbClr val="6B6B6B"/>
                </a:solidFill>
                <a:latin typeface="Rift Soft Light" panose="00000400000000000000" pitchFamily="50" charset="0"/>
              </a:rPr>
              <a:t>ED HAWKINS</a:t>
            </a:r>
            <a:br>
              <a:rPr lang="en-US" sz="9600" b="1" dirty="0">
                <a:solidFill>
                  <a:srgbClr val="6B6B6B"/>
                </a:solidFill>
                <a:latin typeface="Rift Soft Light" panose="00000400000000000000" pitchFamily="50" charset="0"/>
              </a:rPr>
            </a:br>
            <a:r>
              <a:rPr lang="en-US" sz="9600" dirty="0">
                <a:solidFill>
                  <a:srgbClr val="6B6B6B"/>
                </a:solidFill>
                <a:latin typeface="Rift Soft Light" panose="00000400000000000000" pitchFamily="50" charset="0"/>
              </a:rPr>
              <a:t>SHOWYOURSTRIPES.INFO</a:t>
            </a:r>
          </a:p>
        </p:txBody>
      </p:sp>
    </p:spTree>
    <p:extLst>
      <p:ext uri="{BB962C8B-B14F-4D97-AF65-F5344CB8AC3E}">
        <p14:creationId xmlns:p14="http://schemas.microsoft.com/office/powerpoint/2010/main" val="180216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BFFF44-E754-444A-93D6-75FC6AA77585}"/>
              </a:ext>
            </a:extLst>
          </p:cNvPr>
          <p:cNvSpPr/>
          <p:nvPr/>
        </p:nvSpPr>
        <p:spPr>
          <a:xfrm>
            <a:off x="12344400" y="7277892"/>
            <a:ext cx="24688800" cy="17820263"/>
          </a:xfrm>
          <a:prstGeom prst="rect">
            <a:avLst/>
          </a:prstGeom>
        </p:spPr>
        <p:txBody>
          <a:bodyPr>
            <a:spAutoFit/>
          </a:bodyPr>
          <a:lstStyle/>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isn’t about making things look pretty. It’s about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directing attention</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Great design is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subtle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should feel like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problem-solving</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UX designers feel a surge of happiness when they get to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delete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something.</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When it looks too simple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to represent the amount of time you put into it,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you’re done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p:txBody>
      </p:sp>
    </p:spTree>
    <p:extLst>
      <p:ext uri="{BB962C8B-B14F-4D97-AF65-F5344CB8AC3E}">
        <p14:creationId xmlns:p14="http://schemas.microsoft.com/office/powerpoint/2010/main" val="243444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9474939" y="0"/>
            <a:ext cx="9985073"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12" name="silent presenter">
            <a:extLst>
              <a:ext uri="{FF2B5EF4-FFF2-40B4-BE49-F238E27FC236}">
                <a16:creationId xmlns:a16="http://schemas.microsoft.com/office/drawing/2014/main" id="{EC86DA8B-8163-4552-8FA4-435C18CFF2A9}"/>
              </a:ext>
            </a:extLst>
          </p:cNvPr>
          <p:cNvSpPr/>
          <p:nvPr/>
        </p:nvSpPr>
        <p:spPr>
          <a:xfrm>
            <a:off x="-1" y="0"/>
            <a:ext cx="11571511"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991018" y="2094383"/>
            <a:ext cx="25976634" cy="8531605"/>
          </a:xfrm>
        </p:spPr>
        <p:txBody>
          <a:bodyPr anchor="t">
            <a:noAutofit/>
          </a:bodyPr>
          <a:lstStyle/>
          <a:p>
            <a:pPr algn="l">
              <a:lnSpc>
                <a:spcPct val="150000"/>
              </a:lnSpc>
            </a:pP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Energy-aware path creation that avoids detection for </a:t>
            </a:r>
            <a:b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b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Unmanned Ground Vehicles</a:t>
            </a:r>
          </a:p>
        </p:txBody>
      </p:sp>
      <p:sp>
        <p:nvSpPr>
          <p:cNvPr id="3" name="TextBox 2">
            <a:extLst>
              <a:ext uri="{FF2B5EF4-FFF2-40B4-BE49-F238E27FC236}">
                <a16:creationId xmlns:a16="http://schemas.microsoft.com/office/drawing/2014/main" id="{8E35B311-3C19-412C-ADE6-EB2E4158F366}"/>
              </a:ext>
            </a:extLst>
          </p:cNvPr>
          <p:cNvSpPr txBox="1"/>
          <p:nvPr/>
        </p:nvSpPr>
        <p:spPr>
          <a:xfrm>
            <a:off x="1010509" y="5926681"/>
            <a:ext cx="9563989" cy="19974571"/>
          </a:xfrm>
          <a:prstGeom prst="rect">
            <a:avLst/>
          </a:prstGeom>
          <a:noFill/>
        </p:spPr>
        <p:txBody>
          <a:bodyPr wrap="square" rtlCol="0">
            <a:spAutoFit/>
          </a:bodyPr>
          <a:lstStyle/>
          <a:p>
            <a:pPr>
              <a:lnSpc>
                <a:spcPct val="120000"/>
              </a:lnSpc>
            </a:pPr>
            <a:r>
              <a:rPr lang="en-US" sz="3600" b="1" dirty="0">
                <a:latin typeface="Lato" panose="020F0502020204030203" pitchFamily="34" charset="0"/>
                <a:cs typeface="Segoe UI" panose="020B0502040204020203" pitchFamily="34" charset="0"/>
              </a:rPr>
              <a:t>BACKGROUND: Who cares?</a:t>
            </a:r>
            <a:r>
              <a:rPr lang="en-US" sz="3600" dirty="0">
                <a:latin typeface="Lato" panose="020F0502020204030203" pitchFamily="34" charset="0"/>
                <a:cs typeface="Segoe UI" panose="020B0502040204020203" pitchFamily="34" charset="0"/>
              </a:rPr>
              <a:t> Explain why your study matters in the fastest, most brutal way possible (feel free to add graphics!).</a:t>
            </a: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r>
              <a:rPr lang="en-US" sz="3600" b="1" dirty="0">
                <a:solidFill>
                  <a:srgbClr val="8C1616"/>
                </a:solidFill>
                <a:latin typeface="Lato" panose="020F0502020204030203" pitchFamily="34" charset="0"/>
                <a:cs typeface="Segoe UI" panose="020B0502040204020203" pitchFamily="34" charset="0"/>
              </a:rPr>
              <a:t>METHODS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Tested it with X process.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Illustrate your methods if you can.</a:t>
            </a:r>
          </a:p>
          <a:p>
            <a:pPr marL="742950" indent="-742950">
              <a:lnSpc>
                <a:spcPct val="120000"/>
              </a:lnSpc>
              <a:buFont typeface="+mj-lt"/>
              <a:buAutoNum type="arabicPeriod"/>
            </a:pPr>
            <a:r>
              <a:rPr lang="en-US" sz="3600" b="1" dirty="0">
                <a:latin typeface="Lato" panose="020F0502020204030203" pitchFamily="34" charset="0"/>
                <a:cs typeface="Segoe UI" panose="020B0502040204020203" pitchFamily="34" charset="0"/>
              </a:rPr>
              <a:t>Try a flowchart!</a:t>
            </a: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r>
              <a:rPr lang="en-US" sz="3600" b="1" dirty="0">
                <a:latin typeface="Lato" panose="020F0502020204030203" pitchFamily="34" charset="0"/>
                <a:cs typeface="Segoe UI" panose="020B0502040204020203"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Graph/table with </a:t>
            </a:r>
            <a:r>
              <a:rPr lang="en-US" sz="3600" b="1" dirty="0">
                <a:latin typeface="Lato" panose="020F0502020204030203" pitchFamily="34" charset="0"/>
                <a:cs typeface="Segoe UI" panose="020B0502040204020203" pitchFamily="34" charset="0"/>
              </a:rPr>
              <a:t>essential results only</a:t>
            </a:r>
            <a:r>
              <a:rPr lang="en-US" sz="3600" dirty="0">
                <a:latin typeface="Lato" panose="020F0502020204030203" pitchFamily="34" charset="0"/>
                <a:cs typeface="Segoe UI" panose="020B0502040204020203"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All the other correlations in the ammo bar.</a:t>
            </a: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40636456" y="1831671"/>
            <a:ext cx="7662037" cy="9879628"/>
          </a:xfrm>
          <a:prstGeom prst="rect">
            <a:avLst/>
          </a:prstGeom>
          <a:noFill/>
        </p:spPr>
        <p:txBody>
          <a:bodyPr wrap="square" rtlCol="0">
            <a:spAutoFit/>
          </a:bodyPr>
          <a:lstStyle/>
          <a:p>
            <a:r>
              <a:rPr lang="en-US" sz="5400" b="1" dirty="0">
                <a:latin typeface="Lato" panose="020F0502020204030203" pitchFamily="34" charset="0"/>
                <a:cs typeface="Segoe UI" panose="020B0502040204020203" pitchFamily="34" charset="0"/>
              </a:rPr>
              <a:t>AMMO BAR</a:t>
            </a:r>
          </a:p>
          <a:p>
            <a:endParaRPr lang="en-US" sz="5400" b="1" dirty="0">
              <a:latin typeface="Lato" panose="020F0502020204030203" pitchFamily="34" charset="0"/>
              <a:cs typeface="Segoe UI" panose="020B0502040204020203" pitchFamily="34" charset="0"/>
            </a:endParaRPr>
          </a:p>
          <a:p>
            <a:r>
              <a:rPr lang="en-US" sz="4800" b="1" dirty="0">
                <a:latin typeface="Lato" panose="020F0502020204030203" pitchFamily="34" charset="0"/>
                <a:cs typeface="Segoe UI" panose="020B0502040204020203"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Segoe UI" panose="020B0502040204020203" pitchFamily="34" charset="0"/>
              </a:rPr>
              <a:t>Keep it messy!</a:t>
            </a:r>
            <a:r>
              <a:rPr lang="en-US" sz="4800" dirty="0">
                <a:latin typeface="Lato" panose="020F0502020204030203" pitchFamily="34" charset="0"/>
                <a:cs typeface="Segoe UI" panose="020B0502040204020203"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8329346" y="28402488"/>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CDCDCD"/>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010311" y="28501422"/>
            <a:ext cx="8077384" cy="1569660"/>
          </a:xfrm>
          <a:prstGeom prst="rect">
            <a:avLst/>
          </a:prstGeom>
          <a:noFill/>
        </p:spPr>
        <p:txBody>
          <a:bodyPr wrap="square" rtlCol="0">
            <a:spAutoFit/>
          </a:bodyPr>
          <a:lstStyle/>
          <a:p>
            <a:r>
              <a:rPr lang="en-US" sz="4800" dirty="0">
                <a:solidFill>
                  <a:srgbClr val="CDCDCD"/>
                </a:solidFill>
                <a:latin typeface="Lato Black" panose="020F0A02020204030203" pitchFamily="34" charset="0"/>
                <a:cs typeface="Arial" panose="020B0604020202020204" pitchFamily="34" charset="0"/>
              </a:rPr>
              <a:t>Take a picture</a:t>
            </a:r>
            <a:r>
              <a:rPr lang="en-US" sz="4800" dirty="0">
                <a:solidFill>
                  <a:srgbClr val="CDCDCD"/>
                </a:solidFill>
                <a:latin typeface="Lato" panose="020F0502020204030203" pitchFamily="34" charset="0"/>
                <a:cs typeface="Arial" panose="020B0604020202020204" pitchFamily="34" charset="0"/>
              </a:rPr>
              <a:t> to </a:t>
            </a:r>
            <a:br>
              <a:rPr lang="en-US" sz="4800" dirty="0">
                <a:solidFill>
                  <a:srgbClr val="CDCDCD"/>
                </a:solidFill>
                <a:latin typeface="Lato" panose="020F0502020204030203" pitchFamily="34" charset="0"/>
                <a:cs typeface="Arial" panose="020B0604020202020204" pitchFamily="34" charset="0"/>
              </a:rPr>
            </a:br>
            <a:r>
              <a:rPr lang="en-US" sz="4800" dirty="0">
                <a:solidFill>
                  <a:srgbClr val="CDCDCD"/>
                </a:solidFill>
                <a:latin typeface="Lato Black" panose="020F0A02020204030203" pitchFamily="34" charset="0"/>
                <a:cs typeface="Arial" panose="020B0604020202020204" pitchFamily="34" charset="0"/>
              </a:rPr>
              <a:t>download</a:t>
            </a:r>
            <a:r>
              <a:rPr lang="en-US" sz="4800" dirty="0">
                <a:solidFill>
                  <a:srgbClr val="CDCDCD"/>
                </a:solidFill>
                <a:latin typeface="Lato" panose="020F0502020204030203" pitchFamily="34" charset="0"/>
                <a:cs typeface="Arial" panose="020B0604020202020204" pitchFamily="34" charset="0"/>
              </a:rPr>
              <a:t> the</a:t>
            </a:r>
            <a:r>
              <a:rPr lang="en-US" sz="4800" b="1" dirty="0">
                <a:solidFill>
                  <a:srgbClr val="CDCDCD"/>
                </a:solidFill>
                <a:latin typeface="Lato" panose="020F0502020204030203" pitchFamily="34" charset="0"/>
                <a:cs typeface="Arial" panose="020B0604020202020204" pitchFamily="34" charset="0"/>
              </a:rPr>
              <a:t> </a:t>
            </a:r>
            <a:r>
              <a:rPr lang="en-US" sz="4800" dirty="0">
                <a:solidFill>
                  <a:srgbClr val="CDCDCD"/>
                </a:solidFill>
                <a:latin typeface="Lato Black" panose="020F0A02020204030203" pitchFamily="34" charset="0"/>
                <a:cs typeface="Arial" panose="020B0604020202020204" pitchFamily="34" charset="0"/>
              </a:rPr>
              <a:t>full paper</a:t>
            </a:r>
          </a:p>
        </p:txBody>
      </p:sp>
      <p:sp>
        <p:nvSpPr>
          <p:cNvPr id="10" name="Rectangle 9">
            <a:extLst>
              <a:ext uri="{FF2B5EF4-FFF2-40B4-BE49-F238E27FC236}">
                <a16:creationId xmlns:a16="http://schemas.microsoft.com/office/drawing/2014/main" id="{F33A7B10-D6D9-4BF7-9A8B-B3113FDC3D80}"/>
              </a:ext>
            </a:extLst>
          </p:cNvPr>
          <p:cNvSpPr/>
          <p:nvPr/>
        </p:nvSpPr>
        <p:spPr>
          <a:xfrm>
            <a:off x="1169537" y="3212650"/>
            <a:ext cx="1670876" cy="159080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3"/>
          <a:stretch>
            <a:fillRect/>
          </a:stretch>
        </p:blipFill>
        <p:spPr>
          <a:xfrm>
            <a:off x="42886324" y="28807176"/>
            <a:ext cx="3162300" cy="2581275"/>
          </a:xfrm>
          <a:prstGeom prst="rect">
            <a:avLst/>
          </a:prstGeom>
        </p:spPr>
      </p:pic>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6936172" y="29408785"/>
            <a:ext cx="1297464" cy="0"/>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Graphic 18">
            <a:extLst>
              <a:ext uri="{FF2B5EF4-FFF2-40B4-BE49-F238E27FC236}">
                <a16:creationId xmlns:a16="http://schemas.microsoft.com/office/drawing/2014/main" id="{C1210836-80D5-470E-883D-041B85957069}"/>
              </a:ext>
            </a:extLst>
          </p:cNvPr>
          <p:cNvSpPr/>
          <p:nvPr/>
        </p:nvSpPr>
        <p:spPr>
          <a:xfrm>
            <a:off x="1568455" y="3652878"/>
            <a:ext cx="794104" cy="738508"/>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2987437" y="3134063"/>
            <a:ext cx="3878819" cy="1486689"/>
          </a:xfrm>
          <a:prstGeom prst="rect">
            <a:avLst/>
          </a:prstGeom>
        </p:spPr>
        <p:txBody>
          <a:bodyPr wrap="none">
            <a:spAutoFit/>
          </a:bodyPr>
          <a:lstStyle/>
          <a:p>
            <a:pPr>
              <a:lnSpc>
                <a:spcPct val="120000"/>
              </a:lnSpc>
            </a:pPr>
            <a:r>
              <a:rPr lang="en-US" sz="3600" dirty="0">
                <a:solidFill>
                  <a:schemeClr val="bg1">
                    <a:lumMod val="50000"/>
                  </a:schemeClr>
                </a:solidFill>
                <a:latin typeface="Lato" panose="020F0502020204030203" pitchFamily="34" charset="0"/>
                <a:cs typeface="Segoe UI" panose="020B0502040204020203" pitchFamily="34" charset="0"/>
              </a:rPr>
              <a:t>PRESENTER:</a:t>
            </a:r>
            <a:r>
              <a:rPr lang="en-US" sz="3600" b="1" dirty="0">
                <a:latin typeface="Lato" panose="020F0502020204030203" pitchFamily="34" charset="0"/>
                <a:cs typeface="Segoe UI" panose="020B0502040204020203" pitchFamily="34" charset="0"/>
              </a:rPr>
              <a:t> </a:t>
            </a:r>
          </a:p>
          <a:p>
            <a:pPr>
              <a:lnSpc>
                <a:spcPct val="120000"/>
              </a:lnSpc>
            </a:pPr>
            <a:r>
              <a:rPr lang="en-US" sz="4400" b="1" dirty="0">
                <a:highlight>
                  <a:srgbClr val="FFC107"/>
                </a:highlight>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a:t>
            </a:r>
            <a:endParaRPr lang="en-US" sz="4400" b="1" dirty="0">
              <a:latin typeface="Lato" panose="020F050202020403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1022513" y="1085789"/>
            <a:ext cx="7662037" cy="1754326"/>
          </a:xfrm>
          <a:prstGeom prst="rect">
            <a:avLst/>
          </a:prstGeom>
          <a:noFill/>
        </p:spPr>
        <p:txBody>
          <a:bodyPr wrap="square" rtlCol="0">
            <a:spAutoFit/>
          </a:bodyPr>
          <a:lstStyle/>
          <a:p>
            <a:r>
              <a:rPr lang="en-US" sz="5400" b="1" i="1" dirty="0">
                <a:latin typeface="Lato" panose="020F0502020204030203" pitchFamily="34" charset="0"/>
                <a:cs typeface="Segoe UI" panose="020B0502040204020203" pitchFamily="34" charset="0"/>
              </a:rPr>
              <a:t>Title:</a:t>
            </a:r>
            <a:br>
              <a:rPr lang="en-US" sz="5400" i="1" dirty="0">
                <a:latin typeface="Lato" panose="020F0502020204030203" pitchFamily="34" charset="0"/>
                <a:cs typeface="Segoe UI" panose="020B0502040204020203" pitchFamily="34" charset="0"/>
              </a:rPr>
            </a:br>
            <a:r>
              <a:rPr lang="en-US" sz="5400" i="1" dirty="0">
                <a:latin typeface="Lato" panose="020F0502020204030203" pitchFamily="34" charset="0"/>
                <a:cs typeface="Segoe UI" panose="020B0502040204020203" pitchFamily="34" charset="0"/>
              </a:rPr>
              <a:t>Subtitle</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128190" y="25382839"/>
            <a:ext cx="7517322" cy="2123658"/>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 author2, </a:t>
            </a:r>
            <a:br>
              <a:rPr lang="en-US" sz="4400" dirty="0">
                <a:latin typeface="Lato" panose="020F0502020204030203" pitchFamily="34" charset="0"/>
                <a:cs typeface="Segoe UI" panose="020B0502040204020203" pitchFamily="34" charset="0"/>
              </a:rPr>
            </a:br>
            <a:r>
              <a:rPr lang="en-US" sz="4400" dirty="0">
                <a:latin typeface="Lato" panose="020F0502020204030203" pitchFamily="34" charset="0"/>
                <a:cs typeface="Segoe UI" panose="020B0502040204020203" pitchFamily="34" charset="0"/>
              </a:rPr>
              <a:t>author3, author4, author5, author6, author7, author42</a:t>
            </a:r>
            <a:endParaRPr lang="en-US" sz="4400" b="1" dirty="0">
              <a:latin typeface="Lato" panose="020F0502020204030203" pitchFamily="34" charset="0"/>
              <a:cs typeface="Segoe UI" panose="020B050204020402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0636456" y="2558400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ADC988AD-FB82-4850-84BE-0F496EB3BDC0}"/>
              </a:ext>
            </a:extLst>
          </p:cNvPr>
          <p:cNvSpPr/>
          <p:nvPr/>
        </p:nvSpPr>
        <p:spPr>
          <a:xfrm>
            <a:off x="18535728" y="22292412"/>
            <a:ext cx="24688800" cy="1200329"/>
          </a:xfrm>
          <a:prstGeom prst="rect">
            <a:avLst/>
          </a:prstGeom>
        </p:spPr>
        <p:txBody>
          <a:bodyPr>
            <a:spAutoFit/>
          </a:bodyPr>
          <a:lstStyle/>
          <a:p>
            <a:r>
              <a:rPr lang="en-US" sz="3600" dirty="0">
                <a:solidFill>
                  <a:schemeClr val="bg1">
                    <a:lumMod val="50000"/>
                  </a:schemeClr>
                </a:solidFill>
                <a:latin typeface="Lato" panose="020F0502020204030203" pitchFamily="34" charset="0"/>
                <a:cs typeface="Segoe UI" panose="020B0502040204020203" pitchFamily="34" charset="0"/>
              </a:rPr>
              <a:t>Visualize your findings with an image, graphic, or a key figure.</a:t>
            </a:r>
          </a:p>
          <a:p>
            <a:endParaRPr lang="en-US" sz="3600" dirty="0">
              <a:solidFill>
                <a:schemeClr val="bg1">
                  <a:lumMod val="50000"/>
                </a:schemeClr>
              </a:solidFill>
              <a:latin typeface="Lato" panose="020F0502020204030203" pitchFamily="34" charset="0"/>
              <a:cs typeface="Segoe UI" panose="020B0502040204020203" pitchFamily="34" charset="0"/>
            </a:endParaRPr>
          </a:p>
        </p:txBody>
      </p:sp>
      <p:pic>
        <p:nvPicPr>
          <p:cNvPr id="14" name="Graphic 13">
            <a:extLst>
              <a:ext uri="{FF2B5EF4-FFF2-40B4-BE49-F238E27FC236}">
                <a16:creationId xmlns:a16="http://schemas.microsoft.com/office/drawing/2014/main" id="{8469FA09-6407-4240-A302-A9681C46F1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79201" y="27597921"/>
            <a:ext cx="3783061" cy="3783061"/>
          </a:xfrm>
          <a:prstGeom prst="rect">
            <a:avLst/>
          </a:prstGeom>
        </p:spPr>
      </p:pic>
      <p:pic>
        <p:nvPicPr>
          <p:cNvPr id="27" name="Graphic 26">
            <a:extLst>
              <a:ext uri="{FF2B5EF4-FFF2-40B4-BE49-F238E27FC236}">
                <a16:creationId xmlns:a16="http://schemas.microsoft.com/office/drawing/2014/main" id="{B62BF9C0-8774-4458-8210-ACA4788001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54101" y="13358194"/>
            <a:ext cx="12223692" cy="8149128"/>
          </a:xfrm>
          <a:prstGeom prst="rect">
            <a:avLst/>
          </a:prstGeom>
        </p:spPr>
      </p:pic>
    </p:spTree>
    <p:extLst>
      <p:ext uri="{BB962C8B-B14F-4D97-AF65-F5344CB8AC3E}">
        <p14:creationId xmlns:p14="http://schemas.microsoft.com/office/powerpoint/2010/main" val="3338587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8A9EF30B-AFA3-4DE3-8B88-D407336BD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170" y="7164879"/>
            <a:ext cx="29921255" cy="211679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09" y="1080473"/>
            <a:ext cx="42588180" cy="6362702"/>
          </a:xfrm>
        </p:spPr>
        <p:txBody>
          <a:bodyPr>
            <a:normAutofit/>
          </a:bodyPr>
          <a:lstStyle/>
          <a:p>
            <a:pPr algn="ctr"/>
            <a:r>
              <a:rPr lang="en-US" dirty="0">
                <a:solidFill>
                  <a:schemeClr val="bg1"/>
                </a:solidFill>
                <a:latin typeface="Lato Black" panose="020F0A02020204030203" pitchFamily="34" charset="0"/>
              </a:rPr>
              <a:t>Add a key figure</a:t>
            </a:r>
            <a:br>
              <a:rPr lang="en-US" dirty="0">
                <a:solidFill>
                  <a:schemeClr val="bg1"/>
                </a:solidFill>
                <a:latin typeface="Lato Black" panose="020F0A02020204030203" pitchFamily="34" charset="0"/>
              </a:rPr>
            </a:br>
            <a:r>
              <a:rPr lang="en-US" sz="9600" b="1" dirty="0">
                <a:solidFill>
                  <a:schemeClr val="bg1"/>
                </a:solidFill>
                <a:latin typeface="Lato Hairline" panose="020F0202020204030203" pitchFamily="34" charset="0"/>
              </a:rPr>
              <a:t>Show-and-tell the best, most insightful part of your methods &amp; data.</a:t>
            </a:r>
            <a:endParaRPr lang="en-US" dirty="0">
              <a:solidFill>
                <a:schemeClr val="bg1"/>
              </a:solidFill>
              <a:latin typeface="Lato Hairline" panose="020F0202020204030203" pitchFamily="34" charset="0"/>
            </a:endParaRPr>
          </a:p>
        </p:txBody>
      </p:sp>
      <p:sp>
        <p:nvSpPr>
          <p:cNvPr id="10" name="TextBox 6">
            <a:extLst>
              <a:ext uri="{FF2B5EF4-FFF2-40B4-BE49-F238E27FC236}">
                <a16:creationId xmlns:a16="http://schemas.microsoft.com/office/drawing/2014/main" id="{A28D1AF3-8EE8-41C1-A1BE-A48A6F08CE1D}"/>
              </a:ext>
            </a:extLst>
          </p:cNvPr>
          <p:cNvSpPr txBox="1"/>
          <p:nvPr/>
        </p:nvSpPr>
        <p:spPr>
          <a:xfrm>
            <a:off x="18711511" y="28702352"/>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drElsje</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2700071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364CBB-83A0-4E53-A572-F50FB815C632}"/>
              </a:ext>
            </a:extLst>
          </p:cNvPr>
          <p:cNvSpPr/>
          <p:nvPr/>
        </p:nvSpPr>
        <p:spPr>
          <a:xfrm>
            <a:off x="17963207" y="20389709"/>
            <a:ext cx="11451719" cy="8415982"/>
          </a:xfrm>
          <a:prstGeom prst="rect">
            <a:avLst/>
          </a:prstGeom>
          <a:solidFill>
            <a:srgbClr val="FFFFFF">
              <a:alpha val="7059"/>
            </a:srgb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vvv</a:t>
            </a:r>
            <a:endParaRPr lang="en-US" dirty="0"/>
          </a:p>
        </p:txBody>
      </p:sp>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10" y="1040714"/>
            <a:ext cx="42588180" cy="6362702"/>
          </a:xfrm>
        </p:spPr>
        <p:txBody>
          <a:bodyPr>
            <a:normAutofit/>
          </a:bodyPr>
          <a:lstStyle/>
          <a:p>
            <a:r>
              <a:rPr lang="en-US" dirty="0">
                <a:solidFill>
                  <a:schemeClr val="bg1"/>
                </a:solidFill>
                <a:latin typeface="Lato Black" panose="020F0A02020204030203" pitchFamily="34" charset="0"/>
              </a:rPr>
              <a:t>Try an on-theme background.</a:t>
            </a:r>
            <a:br>
              <a:rPr lang="en-US" b="1" dirty="0">
                <a:solidFill>
                  <a:schemeClr val="bg1"/>
                </a:solidFill>
                <a:latin typeface="Lato" panose="020F0502020204030203" pitchFamily="34" charset="0"/>
              </a:rPr>
            </a:br>
            <a:r>
              <a:rPr lang="en-US" sz="9600" b="1" dirty="0">
                <a:solidFill>
                  <a:schemeClr val="bg1"/>
                </a:solidFill>
                <a:latin typeface="Lato Hairline" panose="020F0202020204030203" pitchFamily="34" charset="0"/>
              </a:rPr>
              <a:t>A</a:t>
            </a:r>
            <a:r>
              <a:rPr lang="en-US" sz="8800" b="1" dirty="0">
                <a:solidFill>
                  <a:schemeClr val="bg1"/>
                </a:solidFill>
                <a:latin typeface="Lato Hairline" panose="020F0202020204030203" pitchFamily="34" charset="0"/>
              </a:rPr>
              <a:t>dd fun and reinforce your study’s context</a:t>
            </a:r>
            <a:r>
              <a:rPr lang="en-US" sz="8800" dirty="0">
                <a:solidFill>
                  <a:schemeClr val="bg1"/>
                </a:solidFill>
                <a:latin typeface="Lato Hairline" panose="020F0202020204030203" pitchFamily="34" charset="0"/>
              </a:rPr>
              <a:t>, but make sure to keep a high contrast between your text and background!</a:t>
            </a:r>
            <a:endParaRPr lang="en-US" dirty="0">
              <a:solidFill>
                <a:schemeClr val="bg1"/>
              </a:solidFill>
              <a:latin typeface="Lato Hairline" panose="020F02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18179235" y="16612730"/>
            <a:ext cx="11235691" cy="2421176"/>
          </a:xfrm>
          <a:prstGeom prst="rect">
            <a:avLst/>
          </a:prstGeom>
          <a:noFill/>
        </p:spPr>
        <p:txBody>
          <a:bodyPr wrap="square" rtlCol="0">
            <a:spAutoFit/>
          </a:body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hydrogawker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Mountain photo by </a:t>
            </a: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mnthydro</a:t>
            </a:r>
            <a:endParaRPr lang="en-US" sz="54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1026" name="Picture 2" descr="https://pbs.twimg.com/media/D8YooLiW4AEwocS.jpg:large">
            <a:extLst>
              <a:ext uri="{FF2B5EF4-FFF2-40B4-BE49-F238E27FC236}">
                <a16:creationId xmlns:a16="http://schemas.microsoft.com/office/drawing/2014/main" id="{35653C21-61DA-4430-858E-3DBDF7A8CE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01" r="15614"/>
          <a:stretch/>
        </p:blipFill>
        <p:spPr bwMode="auto">
          <a:xfrm>
            <a:off x="17963207" y="8196748"/>
            <a:ext cx="11667745" cy="84159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67A8EA-5ED6-467A-8AE1-92CBA825E651}"/>
              </a:ext>
            </a:extLst>
          </p:cNvPr>
          <p:cNvPicPr>
            <a:picLocks noChangeAspect="1"/>
          </p:cNvPicPr>
          <p:nvPr/>
        </p:nvPicPr>
        <p:blipFill>
          <a:blip r:embed="rId5"/>
          <a:stretch>
            <a:fillRect/>
          </a:stretch>
        </p:blipFill>
        <p:spPr>
          <a:xfrm>
            <a:off x="32026305" y="20389709"/>
            <a:ext cx="12960533" cy="7427498"/>
          </a:xfrm>
          <a:prstGeom prst="rect">
            <a:avLst/>
          </a:prstGeom>
          <a:ln>
            <a:solidFill>
              <a:schemeClr val="bg1"/>
            </a:solidFill>
          </a:ln>
        </p:spPr>
      </p:pic>
      <p:sp>
        <p:nvSpPr>
          <p:cNvPr id="6" name="TextBox 6">
            <a:extLst>
              <a:ext uri="{FF2B5EF4-FFF2-40B4-BE49-F238E27FC236}">
                <a16:creationId xmlns:a16="http://schemas.microsoft.com/office/drawing/2014/main" id="{9AE7884F-1E83-4128-91F4-83E575ADDDCB}"/>
              </a:ext>
            </a:extLst>
          </p:cNvPr>
          <p:cNvSpPr txBox="1"/>
          <p:nvPr/>
        </p:nvSpPr>
        <p:spPr>
          <a:xfrm>
            <a:off x="32888725" y="28878175"/>
            <a:ext cx="11235691"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mikemorrison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9" name="Picture 2" descr="https://pbs.twimg.com/media/D-uEB0PXsAEP4Zp.jpg:large">
            <a:extLst>
              <a:ext uri="{FF2B5EF4-FFF2-40B4-BE49-F238E27FC236}">
                <a16:creationId xmlns:a16="http://schemas.microsoft.com/office/drawing/2014/main" id="{708F1DDE-9FC1-42C3-A828-0A9F66D0F2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3281" y="8196747"/>
            <a:ext cx="11283152" cy="846236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A28D1AF3-8EE8-41C1-A1BE-A48A6F08CE1D}"/>
              </a:ext>
            </a:extLst>
          </p:cNvPr>
          <p:cNvSpPr txBox="1"/>
          <p:nvPr/>
        </p:nvSpPr>
        <p:spPr>
          <a:xfrm>
            <a:off x="3277570" y="16685213"/>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@brenden0walker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 name="Picture 2">
            <a:extLst>
              <a:ext uri="{FF2B5EF4-FFF2-40B4-BE49-F238E27FC236}">
                <a16:creationId xmlns:a16="http://schemas.microsoft.com/office/drawing/2014/main" id="{70C46B7E-D34E-4F08-95CA-1993E5AC06F6}"/>
              </a:ext>
            </a:extLst>
          </p:cNvPr>
          <p:cNvPicPr>
            <a:picLocks noChangeAspect="1"/>
          </p:cNvPicPr>
          <p:nvPr/>
        </p:nvPicPr>
        <p:blipFill>
          <a:blip r:embed="rId9"/>
          <a:stretch>
            <a:fillRect/>
          </a:stretch>
        </p:blipFill>
        <p:spPr>
          <a:xfrm>
            <a:off x="3613281" y="20389709"/>
            <a:ext cx="11283152" cy="8482129"/>
          </a:xfrm>
          <a:prstGeom prst="rect">
            <a:avLst/>
          </a:prstGeom>
          <a:ln>
            <a:solidFill>
              <a:srgbClr val="263238"/>
            </a:solidFill>
          </a:ln>
        </p:spPr>
      </p:pic>
      <p:sp>
        <p:nvSpPr>
          <p:cNvPr id="11" name="TextBox 6">
            <a:extLst>
              <a:ext uri="{FF2B5EF4-FFF2-40B4-BE49-F238E27FC236}">
                <a16:creationId xmlns:a16="http://schemas.microsoft.com/office/drawing/2014/main" id="{9804C421-C50F-42A5-BB04-226BA1D19D50}"/>
              </a:ext>
            </a:extLst>
          </p:cNvPr>
          <p:cNvSpPr txBox="1"/>
          <p:nvPr/>
        </p:nvSpPr>
        <p:spPr>
          <a:xfrm>
            <a:off x="3277570"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SarraceniaMason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 name="Picture 3">
            <a:extLst>
              <a:ext uri="{FF2B5EF4-FFF2-40B4-BE49-F238E27FC236}">
                <a16:creationId xmlns:a16="http://schemas.microsoft.com/office/drawing/2014/main" id="{C8FBE0D0-E7F4-469E-8DF4-78638E98043F}"/>
              </a:ext>
            </a:extLst>
          </p:cNvPr>
          <p:cNvPicPr>
            <a:picLocks noChangeAspect="1"/>
          </p:cNvPicPr>
          <p:nvPr/>
        </p:nvPicPr>
        <p:blipFill>
          <a:blip r:embed="rId11"/>
          <a:stretch>
            <a:fillRect/>
          </a:stretch>
        </p:blipFill>
        <p:spPr>
          <a:xfrm>
            <a:off x="18037201" y="21622159"/>
            <a:ext cx="11298211" cy="5544790"/>
          </a:xfrm>
          <a:prstGeom prst="rect">
            <a:avLst/>
          </a:prstGeom>
        </p:spPr>
      </p:pic>
      <p:sp>
        <p:nvSpPr>
          <p:cNvPr id="13" name="TextBox 6">
            <a:extLst>
              <a:ext uri="{FF2B5EF4-FFF2-40B4-BE49-F238E27FC236}">
                <a16:creationId xmlns:a16="http://schemas.microsoft.com/office/drawing/2014/main" id="{E7537303-D137-4F34-B213-4A6386A51704}"/>
              </a:ext>
            </a:extLst>
          </p:cNvPr>
          <p:cNvSpPr txBox="1"/>
          <p:nvPr/>
        </p:nvSpPr>
        <p:spPr>
          <a:xfrm>
            <a:off x="17676378"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americoamorim</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7" name="Picture 6">
            <a:extLst>
              <a:ext uri="{FF2B5EF4-FFF2-40B4-BE49-F238E27FC236}">
                <a16:creationId xmlns:a16="http://schemas.microsoft.com/office/drawing/2014/main" id="{B92EC10A-D4BA-4D10-8436-1614D256867A}"/>
              </a:ext>
            </a:extLst>
          </p:cNvPr>
          <p:cNvPicPr>
            <a:picLocks noChangeAspect="1"/>
          </p:cNvPicPr>
          <p:nvPr/>
        </p:nvPicPr>
        <p:blipFill>
          <a:blip r:embed="rId13"/>
          <a:stretch>
            <a:fillRect/>
          </a:stretch>
        </p:blipFill>
        <p:spPr>
          <a:xfrm>
            <a:off x="32026306" y="8196748"/>
            <a:ext cx="8519828" cy="8488466"/>
          </a:xfrm>
          <a:prstGeom prst="rect">
            <a:avLst/>
          </a:prstGeom>
          <a:ln>
            <a:solidFill>
              <a:schemeClr val="tx1">
                <a:lumMod val="95000"/>
                <a:lumOff val="5000"/>
              </a:schemeClr>
            </a:solidFill>
          </a:ln>
        </p:spPr>
      </p:pic>
      <p:sp>
        <p:nvSpPr>
          <p:cNvPr id="16" name="TextBox 6">
            <a:extLst>
              <a:ext uri="{FF2B5EF4-FFF2-40B4-BE49-F238E27FC236}">
                <a16:creationId xmlns:a16="http://schemas.microsoft.com/office/drawing/2014/main" id="{2321F547-6491-468E-8D49-C14F75222D6E}"/>
              </a:ext>
            </a:extLst>
          </p:cNvPr>
          <p:cNvSpPr txBox="1"/>
          <p:nvPr/>
        </p:nvSpPr>
        <p:spPr>
          <a:xfrm>
            <a:off x="32026305" y="16775440"/>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4"/>
              </a:rPr>
              <a:t>@nasaman58</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33663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r>
              <a:rPr lang="en-US" dirty="0">
                <a:solidFill>
                  <a:schemeClr val="bg1"/>
                </a:solidFill>
                <a:latin typeface="Lato Black" panose="020F0A02020204030203" pitchFamily="34" charset="0"/>
              </a:rPr>
              <a:t>Try a ‘hat’ icon.</a:t>
            </a:r>
            <a:br>
              <a:rPr lang="en-US" b="1" dirty="0">
                <a:solidFill>
                  <a:schemeClr val="bg1"/>
                </a:solidFill>
                <a:latin typeface="Lato" panose="020F0502020204030203" pitchFamily="34" charset="0"/>
              </a:rPr>
            </a:br>
            <a:r>
              <a:rPr lang="en-US" sz="12800" b="1" dirty="0">
                <a:solidFill>
                  <a:schemeClr val="bg1"/>
                </a:solidFill>
                <a:latin typeface="Lato Hairline" panose="020F0202020204030203" pitchFamily="34" charset="0"/>
              </a:rPr>
              <a:t>F</a:t>
            </a:r>
            <a:r>
              <a:rPr lang="en-US" sz="12800" dirty="0">
                <a:solidFill>
                  <a:schemeClr val="bg1"/>
                </a:solidFill>
                <a:latin typeface="Lato Hairline" panose="020F0202020204030203" pitchFamily="34" charset="0"/>
              </a:rPr>
              <a:t>un, reinforces your finding, makes your poster memorable </a:t>
            </a:r>
            <a:br>
              <a:rPr lang="en-US" sz="12800" dirty="0">
                <a:solidFill>
                  <a:schemeClr val="bg1"/>
                </a:solidFill>
                <a:latin typeface="Lato Hairline" panose="020F0202020204030203" pitchFamily="34" charset="0"/>
              </a:rPr>
            </a:br>
            <a:r>
              <a:rPr lang="en-US" sz="12800" dirty="0">
                <a:solidFill>
                  <a:schemeClr val="bg1"/>
                </a:solidFill>
                <a:latin typeface="Lato Hairline" panose="020F0202020204030203" pitchFamily="34" charset="0"/>
              </a:rPr>
              <a:t>— and can be interpreted at-a-glance.</a:t>
            </a:r>
          </a:p>
        </p:txBody>
      </p:sp>
      <p:pic>
        <p:nvPicPr>
          <p:cNvPr id="5" name="Picture 4">
            <a:extLst>
              <a:ext uri="{FF2B5EF4-FFF2-40B4-BE49-F238E27FC236}">
                <a16:creationId xmlns:a16="http://schemas.microsoft.com/office/drawing/2014/main" id="{0C15AA18-BB05-4CC0-83D4-334274C63210}"/>
              </a:ext>
            </a:extLst>
          </p:cNvPr>
          <p:cNvPicPr>
            <a:picLocks noChangeAspect="1"/>
          </p:cNvPicPr>
          <p:nvPr/>
        </p:nvPicPr>
        <p:blipFill>
          <a:blip r:embed="rId2"/>
          <a:stretch>
            <a:fillRect/>
          </a:stretch>
        </p:blipFill>
        <p:spPr>
          <a:xfrm>
            <a:off x="3984624" y="21107401"/>
            <a:ext cx="11235691" cy="7487561"/>
          </a:xfrm>
          <a:prstGeom prst="rect">
            <a:avLst/>
          </a:prstGeom>
          <a:ln>
            <a:solidFill>
              <a:schemeClr val="tx1">
                <a:lumMod val="95000"/>
                <a:lumOff val="5000"/>
              </a:schemeClr>
            </a:solidFill>
          </a:ln>
        </p:spPr>
      </p:pic>
      <p:pic>
        <p:nvPicPr>
          <p:cNvPr id="2052" name="Picture 4" descr="https://pbs.twimg.com/media/D5vlURVXkAATLRO.jpg">
            <a:extLst>
              <a:ext uri="{FF2B5EF4-FFF2-40B4-BE49-F238E27FC236}">
                <a16:creationId xmlns:a16="http://schemas.microsoft.com/office/drawing/2014/main" id="{93B32201-781E-408B-B222-52252052C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953" y="9268374"/>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4" name="Picture 6" descr="https://pbs.twimg.com/media/D5PwuE1W0AAg8Cf.jpg:large">
            <a:extLst>
              <a:ext uri="{FF2B5EF4-FFF2-40B4-BE49-F238E27FC236}">
                <a16:creationId xmlns:a16="http://schemas.microsoft.com/office/drawing/2014/main" id="{A749D5FE-6A6B-4082-AD54-E62B08BCE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25" y="9268374"/>
            <a:ext cx="11235691"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8" name="Picture 10" descr="https://pbs.twimg.com/media/D5FfR67W4AAM_Sq.jpg:large">
            <a:extLst>
              <a:ext uri="{FF2B5EF4-FFF2-40B4-BE49-F238E27FC236}">
                <a16:creationId xmlns:a16="http://schemas.microsoft.com/office/drawing/2014/main" id="{168E125E-84DB-4725-A81E-0598E8143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198" y="9268375"/>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A7ED45-A6C3-4A2C-AD1D-A0B1AA698F20}"/>
              </a:ext>
            </a:extLst>
          </p:cNvPr>
          <p:cNvSpPr txBox="1"/>
          <p:nvPr/>
        </p:nvSpPr>
        <p:spPr>
          <a:xfrm>
            <a:off x="19070953" y="17807364"/>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DStroumsa</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3" name="TextBox 12">
            <a:extLst>
              <a:ext uri="{FF2B5EF4-FFF2-40B4-BE49-F238E27FC236}">
                <a16:creationId xmlns:a16="http://schemas.microsoft.com/office/drawing/2014/main" id="{3867473D-F999-4744-BCF2-847A43BFE7F7}"/>
              </a:ext>
            </a:extLst>
          </p:cNvPr>
          <p:cNvSpPr txBox="1"/>
          <p:nvPr/>
        </p:nvSpPr>
        <p:spPr>
          <a:xfrm>
            <a:off x="3984625"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MCLaScience</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53DCE380-2575-42C3-959F-D25F76A9073C}"/>
              </a:ext>
            </a:extLst>
          </p:cNvPr>
          <p:cNvSpPr txBox="1"/>
          <p:nvPr/>
        </p:nvSpPr>
        <p:spPr>
          <a:xfrm>
            <a:off x="34747199"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ElzaRechtman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3984623"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mikemorrison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2050" name="Picture 2" descr="https://pbs.twimg.com/media/D7-X4G4W4AEaSQg.jpg:large">
            <a:extLst>
              <a:ext uri="{FF2B5EF4-FFF2-40B4-BE49-F238E27FC236}">
                <a16:creationId xmlns:a16="http://schemas.microsoft.com/office/drawing/2014/main" id="{B72DCCA3-9370-4D30-AD90-8076F1A36A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2" t="9156" r="1131" b="6787"/>
          <a:stretch/>
        </p:blipFill>
        <p:spPr bwMode="auto">
          <a:xfrm>
            <a:off x="19070953" y="21107401"/>
            <a:ext cx="11319514" cy="7487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45A6C0-A151-4BFF-ABC8-146838C7D391}"/>
              </a:ext>
            </a:extLst>
          </p:cNvPr>
          <p:cNvSpPr txBox="1"/>
          <p:nvPr/>
        </p:nvSpPr>
        <p:spPr>
          <a:xfrm>
            <a:off x="19070952"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11"/>
              </a:rPr>
              <a:t>@akreutzer82</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687872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056011"/>
            <a:ext cx="42588180" cy="4980702"/>
          </a:xfrm>
        </p:spPr>
        <p:txBody>
          <a:bodyPr>
            <a:normAutofit/>
          </a:bodyPr>
          <a:lstStyle/>
          <a:p>
            <a:pPr algn="ctr">
              <a:lnSpc>
                <a:spcPct val="100000"/>
              </a:lnSpc>
            </a:pPr>
            <a:r>
              <a:rPr lang="en-US" sz="12300" dirty="0">
                <a:solidFill>
                  <a:schemeClr val="bg1"/>
                </a:solidFill>
                <a:latin typeface="Lato Thin" panose="020B0604020202020204" charset="0"/>
                <a:ea typeface="Lato Thin" panose="020B0604020202020204" charset="0"/>
                <a:cs typeface="Lato Thin" panose="020B0604020202020204" charset="0"/>
              </a:rPr>
              <a:t>Here are some</a:t>
            </a:r>
            <a:r>
              <a:rPr lang="en-US" sz="12300" dirty="0">
                <a:solidFill>
                  <a:schemeClr val="bg1"/>
                </a:solidFill>
                <a:latin typeface="Lato Black" panose="020F0A02020204030203" pitchFamily="34" charset="0"/>
                <a:ea typeface="Lato Thin" panose="020F0502020204030203" pitchFamily="34" charset="0"/>
                <a:cs typeface="Lato Thin" panose="020F0502020204030203" pitchFamily="34" charset="0"/>
              </a:rPr>
              <a:t> memorable science billboards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for inspiration.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2"/>
              </a:rPr>
              <a:t>Ctrl+Click here for more</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074" name="Picture 2" descr="interesting science facts on billboards science world vancouver bc outdoor ooh ads rethink 19 25 Billboards with Fascinating Science Facts">
            <a:extLst>
              <a:ext uri="{FF2B5EF4-FFF2-40B4-BE49-F238E27FC236}">
                <a16:creationId xmlns:a16="http://schemas.microsoft.com/office/drawing/2014/main" id="{71386244-DB72-4F91-AE1D-D18DA7F3A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5975" y="6821453"/>
            <a:ext cx="13679779" cy="10721527"/>
          </a:xfrm>
          <a:prstGeom prst="rect">
            <a:avLst/>
          </a:prstGeom>
          <a:solidFill>
            <a:srgbClr val="FFFFFF"/>
          </a:solidFill>
          <a:ln>
            <a:solidFill>
              <a:schemeClr val="tx1"/>
            </a:solidFill>
          </a:ln>
        </p:spPr>
      </p:pic>
      <p:pic>
        <p:nvPicPr>
          <p:cNvPr id="3076" name="Picture 4" descr="interesting science facts on billboards science world vancouver bc outdoor ooh ads rethink 20 25 Billboards with Fascinating Science Facts">
            <a:extLst>
              <a:ext uri="{FF2B5EF4-FFF2-40B4-BE49-F238E27FC236}">
                <a16:creationId xmlns:a16="http://schemas.microsoft.com/office/drawing/2014/main" id="{BF9BB6C9-AF75-4C82-B1EA-CCF5BE98E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6488" y="6737294"/>
            <a:ext cx="8572020" cy="10599594"/>
          </a:xfrm>
          <a:prstGeom prst="rect">
            <a:avLst/>
          </a:prstGeom>
          <a:solidFill>
            <a:srgbClr val="FFFFFF"/>
          </a:solidFill>
          <a:ln>
            <a:solidFill>
              <a:schemeClr val="tx1"/>
            </a:solidFill>
          </a:ln>
        </p:spPr>
      </p:pic>
      <p:pic>
        <p:nvPicPr>
          <p:cNvPr id="3078" name="Picture 6" descr="interesting science facts on billboards science world vancouver bc outdoor ooh ads rethink 13 25 Billboards with Fascinating Science Facts">
            <a:extLst>
              <a:ext uri="{FF2B5EF4-FFF2-40B4-BE49-F238E27FC236}">
                <a16:creationId xmlns:a16="http://schemas.microsoft.com/office/drawing/2014/main" id="{72F81C53-4BBF-4400-8E67-CF3B44E23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2498" y="19098146"/>
            <a:ext cx="20440462" cy="10245781"/>
          </a:xfrm>
          <a:prstGeom prst="rect">
            <a:avLst/>
          </a:prstGeom>
          <a:solidFill>
            <a:srgbClr val="FFFFFF"/>
          </a:solidFill>
          <a:ln>
            <a:solidFill>
              <a:schemeClr val="tx1"/>
            </a:solidFill>
          </a:ln>
        </p:spPr>
      </p:pic>
      <p:pic>
        <p:nvPicPr>
          <p:cNvPr id="3080" name="Picture 8" descr="interesting science facts on billboards science world vancouver bc outdoor ooh ads rethink 7 25 Billboards with Fascinating Science Facts">
            <a:extLst>
              <a:ext uri="{FF2B5EF4-FFF2-40B4-BE49-F238E27FC236}">
                <a16:creationId xmlns:a16="http://schemas.microsoft.com/office/drawing/2014/main" id="{5E3DA9B9-2515-41EC-AA43-96AF5EE1A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671" y="19098146"/>
            <a:ext cx="9786129" cy="10245781"/>
          </a:xfrm>
          <a:prstGeom prst="rect">
            <a:avLst/>
          </a:prstGeom>
          <a:solidFill>
            <a:srgbClr val="FFFFFF"/>
          </a:solidFill>
          <a:ln>
            <a:solidFill>
              <a:schemeClr val="tx1"/>
            </a:solidFill>
          </a:ln>
        </p:spPr>
      </p:pic>
      <p:pic>
        <p:nvPicPr>
          <p:cNvPr id="3082" name="Picture 10" descr="interesting science facts on billboards science world vancouver bc outdoor ooh ads rethink 18 25 Billboards with Fascinating Science Facts">
            <a:extLst>
              <a:ext uri="{FF2B5EF4-FFF2-40B4-BE49-F238E27FC236}">
                <a16:creationId xmlns:a16="http://schemas.microsoft.com/office/drawing/2014/main" id="{6345CD82-2654-40CB-9327-B7F6167FD8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6811"/>
          <a:stretch/>
        </p:blipFill>
        <p:spPr bwMode="auto">
          <a:xfrm>
            <a:off x="4184671" y="6882420"/>
            <a:ext cx="13646956" cy="10721527"/>
          </a:xfrm>
          <a:prstGeom prst="rect">
            <a:avLst/>
          </a:prstGeom>
          <a:solidFill>
            <a:srgbClr val="FFFFFF"/>
          </a:solidFill>
          <a:ln>
            <a:solidFill>
              <a:schemeClr val="tx1"/>
            </a:solidFill>
          </a:ln>
        </p:spPr>
      </p:pic>
      <p:pic>
        <p:nvPicPr>
          <p:cNvPr id="3084" name="Picture 12" descr="interesting science facts on billboards science world vancouver bc outdoor ooh ads rethink 9 25 Billboards with Fascinating Science Facts">
            <a:extLst>
              <a:ext uri="{FF2B5EF4-FFF2-40B4-BE49-F238E27FC236}">
                <a16:creationId xmlns:a16="http://schemas.microsoft.com/office/drawing/2014/main" id="{D344607A-E694-4170-8660-534D958B96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568" t="10186" r="10172" b="14298"/>
          <a:stretch/>
        </p:blipFill>
        <p:spPr bwMode="auto">
          <a:xfrm>
            <a:off x="16381956" y="19098146"/>
            <a:ext cx="6134696" cy="10245781"/>
          </a:xfrm>
          <a:prstGeom prst="rect">
            <a:avLst/>
          </a:prstGeom>
          <a:solidFill>
            <a:srgbClr val="FFFFFF"/>
          </a:solidFill>
          <a:ln>
            <a:solidFill>
              <a:schemeClr val="tx1"/>
            </a:solidFill>
          </a:ln>
        </p:spPr>
      </p:pic>
    </p:spTree>
    <p:extLst>
      <p:ext uri="{BB962C8B-B14F-4D97-AF65-F5344CB8AC3E}">
        <p14:creationId xmlns:p14="http://schemas.microsoft.com/office/powerpoint/2010/main" val="2406240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7549941-F103-4DCF-BA7A-7363833C089F}"/>
              </a:ext>
            </a:extLst>
          </p:cNvPr>
          <p:cNvPicPr>
            <a:picLocks noChangeAspect="1"/>
          </p:cNvPicPr>
          <p:nvPr/>
        </p:nvPicPr>
        <p:blipFill>
          <a:blip r:embed="rId3"/>
          <a:stretch>
            <a:fillRect/>
          </a:stretch>
        </p:blipFill>
        <p:spPr>
          <a:xfrm>
            <a:off x="14093020" y="9070848"/>
            <a:ext cx="21191559" cy="13842873"/>
          </a:xfrm>
          <a:prstGeom prst="rect">
            <a:avLst/>
          </a:prstGeom>
        </p:spPr>
      </p:pic>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get free </a:t>
            </a:r>
            <a:r>
              <a:rPr lang="en-US" sz="14700" b="1" dirty="0">
                <a:solidFill>
                  <a:schemeClr val="bg1"/>
                </a:solidFill>
                <a:latin typeface="Lato Thin" panose="020F0502020204030203" pitchFamily="34" charset="0"/>
                <a:ea typeface="Lato Thin" panose="020F0502020204030203" pitchFamily="34" charset="0"/>
                <a:cs typeface="Lato Thin" panose="020F0502020204030203" pitchFamily="34" charset="0"/>
              </a:rPr>
              <a:t>icons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from</a:t>
            </a:r>
            <a:br>
              <a:rPr lang="en-US" dirty="0">
                <a:solidFill>
                  <a:schemeClr val="bg1"/>
                </a:solidFill>
                <a:latin typeface="Lato Black" panose="020F0A02020204030203" pitchFamily="34" charset="0"/>
              </a:rPr>
            </a:br>
            <a:r>
              <a:rPr lang="en-US" dirty="0">
                <a:solidFill>
                  <a:schemeClr val="bg1"/>
                </a:solidFill>
                <a:latin typeface="Lato Black" panose="020F0A02020204030203" pitchFamily="34" charset="0"/>
              </a:rPr>
              <a:t>TheNounProject.com</a:t>
            </a:r>
            <a:endParaRPr lang="en-US" dirty="0">
              <a:solidFill>
                <a:schemeClr val="bg1"/>
              </a:solidFill>
              <a:latin typeface="Lato Hairline" panose="020F02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2913721"/>
            <a:ext cx="21191559" cy="1446550"/>
          </a:xfrm>
          <a:prstGeom prst="rect">
            <a:avLst/>
          </a:prstGeom>
          <a:noFill/>
        </p:spPr>
        <p:txBody>
          <a:bodyPr wrap="square" rtlCol="0">
            <a:spAutoFit/>
          </a:bodyPr>
          <a:lstStyle/>
          <a:p>
            <a:pPr algn="ctr"/>
            <a:r>
              <a:rPr lang="en-US" sz="8800" dirty="0">
                <a:hlinkClick r:id="rId2"/>
              </a:rPr>
              <a:t>https://thenounproject.com</a:t>
            </a:r>
            <a:endParaRPr lang="en-US" sz="8800" dirty="0"/>
          </a:p>
        </p:txBody>
      </p:sp>
    </p:spTree>
    <p:extLst>
      <p:ext uri="{BB962C8B-B14F-4D97-AF65-F5344CB8AC3E}">
        <p14:creationId xmlns:p14="http://schemas.microsoft.com/office/powerpoint/2010/main" val="1824631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F25CA07ABE8746922A96DE612B94ED" ma:contentTypeVersion="19" ma:contentTypeDescription="Create a new document." ma:contentTypeScope="" ma:versionID="9286eaafb9faa32d4f1983c5cc2a57cb">
  <xsd:schema xmlns:xsd="http://www.w3.org/2001/XMLSchema" xmlns:xs="http://www.w3.org/2001/XMLSchema" xmlns:p="http://schemas.microsoft.com/office/2006/metadata/properties" xmlns:ns2="56da9768-d3a1-4445-bbbe-4f4dcd00b479" xmlns:ns3="7d11626b-f2c7-480d-9707-dfbb9866a658" targetNamespace="http://schemas.microsoft.com/office/2006/metadata/properties" ma:root="true" ma:fieldsID="05da4da3958dd64ea5025b9ff1adb0e3" ns2:_="" ns3:_="">
    <xsd:import namespace="56da9768-d3a1-4445-bbbe-4f4dcd00b479"/>
    <xsd:import namespace="7d11626b-f2c7-480d-9707-dfbb9866a658"/>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ServiceLocation" minOccurs="0"/>
                <xsd:element ref="ns2:DataDescrip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da9768-d3a1-4445-bbbe-4f4dcd00b4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62c7eb-5c45-4d0a-8479-4b30401fca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DataDescription" ma:index="24" nillable="true" ma:displayName="Data Description" ma:description="Brief description of the dataset" ma:format="Dropdown" ma:internalName="DataDescription">
      <xsd:simpleType>
        <xsd:restriction base="dms:Note">
          <xsd:maxLength value="255"/>
        </xsd:restriction>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d11626b-f2c7-480d-9707-dfbb9866a65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aa8f4ad-4a2d-4a84-80b7-aae1ccf2ca83}" ma:internalName="TaxCatchAll" ma:showField="CatchAllData" ma:web="7d11626b-f2c7-480d-9707-dfbb9866a6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ADFAE0-2CB7-445F-823A-09CA6750D8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da9768-d3a1-4445-bbbe-4f4dcd00b479"/>
    <ds:schemaRef ds:uri="7d11626b-f2c7-480d-9707-dfbb9866a6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1384A2-C527-4524-A2D4-A8CDAE0483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9969</TotalTime>
  <Words>2114</Words>
  <Application>Microsoft Office PowerPoint</Application>
  <PresentationFormat>Custom</PresentationFormat>
  <Paragraphs>272</Paragraphs>
  <Slides>30</Slides>
  <Notes>3</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30</vt:i4>
      </vt:variant>
    </vt:vector>
  </HeadingPairs>
  <TitlesOfParts>
    <vt:vector size="49" baseType="lpstr">
      <vt:lpstr>MillerBanner Black</vt:lpstr>
      <vt:lpstr>Calibri</vt:lpstr>
      <vt:lpstr>Arial Black</vt:lpstr>
      <vt:lpstr>Segoe UI</vt:lpstr>
      <vt:lpstr>Calibri Light</vt:lpstr>
      <vt:lpstr>Segoe UI Black</vt:lpstr>
      <vt:lpstr>Lato</vt:lpstr>
      <vt:lpstr>Lato Semibold</vt:lpstr>
      <vt:lpstr>Rift Soft Light</vt:lpstr>
      <vt:lpstr>Titular</vt:lpstr>
      <vt:lpstr>Lato Thin</vt:lpstr>
      <vt:lpstr>Segoe UI Light</vt:lpstr>
      <vt:lpstr>Arial</vt:lpstr>
      <vt:lpstr>Lato Hairline</vt:lpstr>
      <vt:lpstr>Lato Black</vt:lpstr>
      <vt:lpstr>Segoe UI Semibold</vt:lpstr>
      <vt:lpstr>Office Theme</vt:lpstr>
      <vt:lpstr>1_Office Theme</vt:lpstr>
      <vt:lpstr>Acrobat Document</vt:lpstr>
      <vt:lpstr>PowerPoint Presentation</vt:lpstr>
      <vt:lpstr>PowerPoint Presentation</vt:lpstr>
      <vt:lpstr>PowerPoint Presentation</vt:lpstr>
      <vt:lpstr>Energy-aware path creation that avoids detection for  Unmanned Ground Vehicles</vt:lpstr>
      <vt:lpstr>Add a key figure Show-and-tell the best, most insightful part of your methods &amp; data.</vt:lpstr>
      <vt:lpstr>Try an on-theme background. Add fun and reinforce your study’s context, but make sure to keep a high contrast between your text and background!</vt:lpstr>
      <vt:lpstr>Try a ‘hat’ icon. Fun, reinforces your finding, makes your poster memorable  — and can be interpreted at-a-glance.</vt:lpstr>
      <vt:lpstr>Here are some memorable science billboards for inspiration.  Ctrl+Click here for more.</vt:lpstr>
      <vt:lpstr>You can get free icons from TheNounProject.com</vt:lpstr>
      <vt:lpstr>Get full-color graphics on a transparent background  for ~$1/each from…</vt:lpstr>
      <vt:lpstr>You can create biology figures with BioRender.com</vt:lpstr>
      <vt:lpstr>Stuck on a design dilemma? Do what other designers do! Go to dribbble.com and scroll through stuff until a solution jumps out at you. Try searching for “posters” or “graph”.</vt:lpstr>
      <vt:lpstr>PowerPoint Presentation</vt:lpstr>
      <vt:lpstr>Gallery</vt:lpstr>
      <vt:lpstr>PowerPoint Presentation</vt:lpstr>
      <vt:lpstr>PowerPoint Presentation</vt:lpstr>
      <vt:lpstr>PowerPoint Presentation</vt:lpstr>
      <vt:lpstr>PowerPoint Presentation</vt:lpstr>
      <vt:lpstr>Mods</vt:lpstr>
      <vt:lpstr>PowerPoint Presentation</vt:lpstr>
      <vt:lpstr>                 Templates</vt:lpstr>
      <vt:lpstr>Translations</vt:lpstr>
      <vt:lpstr>More Translations</vt:lpstr>
      <vt:lpstr>#butterposter</vt:lpstr>
      <vt:lpstr>Why must we pick sides?  The new poster format is a revolution, or the new poster format is garbage!  Take the good parts of the new format, keep the useful aspects of the traditional format, add in your own ideas, and create something better. </vt:lpstr>
      <vt:lpstr>How to QR Code</vt:lpstr>
      <vt:lpstr>Research that influenced this design: a.k.a “I need some ammo to help persuade my faculty to try this.”</vt:lpstr>
      <vt:lpstr>Layout F.A.Q.</vt:lpstr>
      <vt:lpstr>How did you make the cartoon?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Hyatt, Jacob E CDT 2025</cp:lastModifiedBy>
  <cp:revision>126</cp:revision>
  <dcterms:created xsi:type="dcterms:W3CDTF">2019-07-02T13:39:34Z</dcterms:created>
  <dcterms:modified xsi:type="dcterms:W3CDTF">2025-04-14T12:45:32Z</dcterms:modified>
</cp:coreProperties>
</file>